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8" r:id="rId1"/>
  </p:sldMasterIdLst>
  <p:notesMasterIdLst>
    <p:notesMasterId r:id="rId20"/>
  </p:notesMasterIdLst>
  <p:sldIdLst>
    <p:sldId id="256" r:id="rId2"/>
    <p:sldId id="268" r:id="rId3"/>
    <p:sldId id="267" r:id="rId4"/>
    <p:sldId id="270" r:id="rId5"/>
    <p:sldId id="258" r:id="rId6"/>
    <p:sldId id="263" r:id="rId7"/>
    <p:sldId id="264" r:id="rId8"/>
    <p:sldId id="272" r:id="rId9"/>
    <p:sldId id="274" r:id="rId10"/>
    <p:sldId id="287" r:id="rId11"/>
    <p:sldId id="280" r:id="rId12"/>
    <p:sldId id="281" r:id="rId13"/>
    <p:sldId id="282" r:id="rId14"/>
    <p:sldId id="288" r:id="rId15"/>
    <p:sldId id="283" r:id="rId16"/>
    <p:sldId id="266" r:id="rId17"/>
    <p:sldId id="285" r:id="rId18"/>
    <p:sldId id="28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216" autoAdjust="0"/>
    <p:restoredTop sz="94660"/>
  </p:normalViewPr>
  <p:slideViewPr>
    <p:cSldViewPr snapToGrid="0">
      <p:cViewPr varScale="1">
        <p:scale>
          <a:sx n="127" d="100"/>
          <a:sy n="127" d="100"/>
        </p:scale>
        <p:origin x="26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svg>
</file>

<file path=ppt/media/image12.png>
</file>

<file path=ppt/media/image13.svg>
</file>

<file path=ppt/media/image14.tif>
</file>

<file path=ppt/media/image15.tif>
</file>

<file path=ppt/media/image16.tif>
</file>

<file path=ppt/media/image17.tif>
</file>

<file path=ppt/media/image18.tif>
</file>

<file path=ppt/media/image19.tif>
</file>

<file path=ppt/media/image2.jpg>
</file>

<file path=ppt/media/image20.tif>
</file>

<file path=ppt/media/image21.png>
</file>

<file path=ppt/media/image22.png>
</file>

<file path=ppt/media/image23.png>
</file>

<file path=ppt/media/image24.png>
</file>

<file path=ppt/media/image25.tif>
</file>

<file path=ppt/media/image26.tif>
</file>

<file path=ppt/media/image3.gif>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0C2BBE-0704-4E73-AD35-C2FE9B69D88D}" type="datetimeFigureOut">
              <a:rPr lang="en-GB" smtClean="0"/>
              <a:t>04/08/2020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3392A3-6F41-4B0F-BA09-FDA152E6F259}" type="slidenum">
              <a:rPr lang="en-GB" smtClean="0"/>
              <a:t>‹#›</a:t>
            </a:fld>
            <a:endParaRPr lang="en-GB"/>
          </a:p>
        </p:txBody>
      </p:sp>
    </p:spTree>
    <p:extLst>
      <p:ext uri="{BB962C8B-B14F-4D97-AF65-F5344CB8AC3E}">
        <p14:creationId xmlns:p14="http://schemas.microsoft.com/office/powerpoint/2010/main" val="2981203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spc="3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p>
            <a:fld id="{B36966FA-382A-4EED-AAA7-33271DA0EC66}" type="datetime1">
              <a:rPr lang="en-GB" smtClean="0"/>
              <a:t>04/08/2020</a:t>
            </a:fld>
            <a:endParaRPr lang="en-GB"/>
          </a:p>
        </p:txBody>
      </p:sp>
      <p:sp>
        <p:nvSpPr>
          <p:cNvPr id="9" name="Footer Placeholder 8"/>
          <p:cNvSpPr>
            <a:spLocks noGrp="1"/>
          </p:cNvSpPr>
          <p:nvPr>
            <p:ph type="ftr" sz="quarter" idx="11"/>
          </p:nvPr>
        </p:nvSpPr>
        <p:spPr/>
        <p:txBody>
          <a:bodyPr/>
          <a:lstStyle/>
          <a:p>
            <a:endParaRPr lang="en-GB"/>
          </a:p>
        </p:txBody>
      </p:sp>
      <p:sp>
        <p:nvSpPr>
          <p:cNvPr id="10" name="Slide Number Placeholder 9"/>
          <p:cNvSpPr>
            <a:spLocks noGrp="1"/>
          </p:cNvSpPr>
          <p:nvPr>
            <p:ph type="sldNum" sz="quarter" idx="12"/>
          </p:nvPr>
        </p:nvSpPr>
        <p:spPr/>
        <p:txBody>
          <a:bodyPr/>
          <a:lstStyle/>
          <a:p>
            <a:fld id="{AAD6A446-4A46-4A4E-AA81-5D2E23EDD94D}" type="slidenum">
              <a:rPr lang="en-GB" smtClean="0"/>
              <a:t>‹#›</a:t>
            </a:fld>
            <a:endParaRPr lang="en-GB"/>
          </a:p>
        </p:txBody>
      </p:sp>
      <p:sp>
        <p:nvSpPr>
          <p:cNvPr id="11" name="Rectangle 10"/>
          <p:cNvSpPr/>
          <p:nvPr/>
        </p:nvSpPr>
        <p:spPr>
          <a:xfrm>
            <a:off x="11292840" y="0"/>
            <a:ext cx="914400"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9728493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2C65FB-75FC-4A88-B28C-43941A80EA68}" type="datetime1">
              <a:rPr lang="en-GB" smtClean="0"/>
              <a:t>04/08/2020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AD6A446-4A46-4A4E-AA81-5D2E23EDD94D}" type="slidenum">
              <a:rPr lang="en-GB" smtClean="0"/>
              <a:t>‹#›</a:t>
            </a:fld>
            <a:endParaRPr lang="en-GB"/>
          </a:p>
        </p:txBody>
      </p:sp>
    </p:spTree>
    <p:extLst>
      <p:ext uri="{BB962C8B-B14F-4D97-AF65-F5344CB8AC3E}">
        <p14:creationId xmlns:p14="http://schemas.microsoft.com/office/powerpoint/2010/main" val="1688578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7EE6F5-3137-4B08-9433-D7C6F1F51606}" type="datetime1">
              <a:rPr lang="en-GB" smtClean="0"/>
              <a:t>04/08/2020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AD6A446-4A46-4A4E-AA81-5D2E23EDD94D}" type="slidenum">
              <a:rPr lang="en-GB" smtClean="0"/>
              <a:t>‹#›</a:t>
            </a:fld>
            <a:endParaRPr lang="en-GB"/>
          </a:p>
        </p:txBody>
      </p:sp>
    </p:spTree>
    <p:extLst>
      <p:ext uri="{BB962C8B-B14F-4D97-AF65-F5344CB8AC3E}">
        <p14:creationId xmlns:p14="http://schemas.microsoft.com/office/powerpoint/2010/main" val="108729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8D934D-2757-42B1-8932-605D33B56C26}" type="datetime1">
              <a:rPr lang="en-GB" smtClean="0"/>
              <a:t>04/08/2020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AD6A446-4A46-4A4E-AA81-5D2E23EDD94D}" type="slidenum">
              <a:rPr lang="en-GB" smtClean="0"/>
              <a:t>‹#›</a:t>
            </a:fld>
            <a:endParaRPr lang="en-GB"/>
          </a:p>
        </p:txBody>
      </p:sp>
    </p:spTree>
    <p:extLst>
      <p:ext uri="{BB962C8B-B14F-4D97-AF65-F5344CB8AC3E}">
        <p14:creationId xmlns:p14="http://schemas.microsoft.com/office/powerpoint/2010/main" val="362589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spc="30" baseline="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86F2D7-5663-4970-A89F-E2100BAD6B90}" type="datetime1">
              <a:rPr lang="en-GB" smtClean="0"/>
              <a:t>04/08/2020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AD6A446-4A46-4A4E-AA81-5D2E23EDD94D}" type="slidenum">
              <a:rPr lang="en-GB" smtClean="0"/>
              <a:t>‹#›</a:t>
            </a:fld>
            <a:endParaRPr lang="en-GB"/>
          </a:p>
        </p:txBody>
      </p:sp>
      <p:sp>
        <p:nvSpPr>
          <p:cNvPr id="8" name="Rectangle 7"/>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22983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E2CFA37-6675-4058-9168-F0454F92DFC5}" type="datetime1">
              <a:rPr lang="en-GB" smtClean="0"/>
              <a:t>04/08/2020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AD6A446-4A46-4A4E-AA81-5D2E23EDD94D}" type="slidenum">
              <a:rPr lang="en-GB" smtClean="0"/>
              <a:t>‹#›</a:t>
            </a:fld>
            <a:endParaRPr lang="en-GB"/>
          </a:p>
        </p:txBody>
      </p:sp>
    </p:spTree>
    <p:extLst>
      <p:ext uri="{BB962C8B-B14F-4D97-AF65-F5344CB8AC3E}">
        <p14:creationId xmlns:p14="http://schemas.microsoft.com/office/powerpoint/2010/main" val="1106632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21606"/>
            <a:ext cx="4480560" cy="731520"/>
          </a:xfrm>
        </p:spPr>
        <p:txBody>
          <a:bodyPr anchor="b">
            <a:normAutofit/>
          </a:bodyPr>
          <a:lstStyle>
            <a:lvl1pPr marL="0" indent="0">
              <a:spcBef>
                <a:spcPts val="0"/>
              </a:spcBef>
              <a:buNone/>
              <a:defRPr sz="2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3"/>
          </p:nvPr>
        </p:nvSpPr>
        <p:spPr>
          <a:xfrm>
            <a:off x="6126480" y="1721606"/>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5551A9-3C7D-44CC-B364-407261839DC9}" type="datetime1">
              <a:rPr lang="en-GB" smtClean="0"/>
              <a:t>04/08/2020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AD6A446-4A46-4A4E-AA81-5D2E23EDD94D}" type="slidenum">
              <a:rPr lang="en-GB" smtClean="0"/>
              <a:t>‹#›</a:t>
            </a:fld>
            <a:endParaRPr lang="en-GB"/>
          </a:p>
        </p:txBody>
      </p:sp>
    </p:spTree>
    <p:extLst>
      <p:ext uri="{BB962C8B-B14F-4D97-AF65-F5344CB8AC3E}">
        <p14:creationId xmlns:p14="http://schemas.microsoft.com/office/powerpoint/2010/main" val="1377187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167E025-5129-40EF-9EA2-0EDA4C28C86B}" type="datetime1">
              <a:rPr lang="en-GB" smtClean="0"/>
              <a:t>04/08/2020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AD6A446-4A46-4A4E-AA81-5D2E23EDD94D}" type="slidenum">
              <a:rPr lang="en-GB" smtClean="0"/>
              <a:t>‹#›</a:t>
            </a:fld>
            <a:endParaRPr lang="en-GB"/>
          </a:p>
        </p:txBody>
      </p:sp>
    </p:spTree>
    <p:extLst>
      <p:ext uri="{BB962C8B-B14F-4D97-AF65-F5344CB8AC3E}">
        <p14:creationId xmlns:p14="http://schemas.microsoft.com/office/powerpoint/2010/main" val="3278850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CEC80E-8246-4D09-9DD7-F4A101AAFB3F}" type="datetime1">
              <a:rPr lang="en-GB" smtClean="0"/>
              <a:t>04/08/2020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AD6A446-4A46-4A4E-AA81-5D2E23EDD94D}" type="slidenum">
              <a:rPr lang="en-GB" smtClean="0"/>
              <a:t>‹#›</a:t>
            </a:fld>
            <a:endParaRPr lang="en-GB"/>
          </a:p>
        </p:txBody>
      </p:sp>
    </p:spTree>
    <p:extLst>
      <p:ext uri="{BB962C8B-B14F-4D97-AF65-F5344CB8AC3E}">
        <p14:creationId xmlns:p14="http://schemas.microsoft.com/office/powerpoint/2010/main" val="1167929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1"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D53DAC-2180-49BC-B843-50F3DE910C7E}" type="datetime1">
              <a:rPr lang="en-GB" smtClean="0"/>
              <a:t>04/08/2020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AD6A446-4A46-4A4E-AA81-5D2E23EDD94D}" type="slidenum">
              <a:rPr lang="en-GB" smtClean="0"/>
              <a:t>‹#›</a:t>
            </a:fld>
            <a:endParaRPr lang="en-GB"/>
          </a:p>
        </p:txBody>
      </p:sp>
    </p:spTree>
    <p:extLst>
      <p:ext uri="{BB962C8B-B14F-4D97-AF65-F5344CB8AC3E}">
        <p14:creationId xmlns:p14="http://schemas.microsoft.com/office/powerpoint/2010/main" val="378086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1">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4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39034E-E7AD-45A1-BB8F-5B5C7273BC72}" type="datetime1">
              <a:rPr lang="en-GB" smtClean="0"/>
              <a:t>04/08/2020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AD6A446-4A46-4A4E-AA81-5D2E23EDD94D}" type="slidenum">
              <a:rPr lang="en-GB" smtClean="0"/>
              <a:t>‹#›</a:t>
            </a:fld>
            <a:endParaRPr lang="en-GB"/>
          </a:p>
        </p:txBody>
      </p:sp>
    </p:spTree>
    <p:extLst>
      <p:ext uri="{BB962C8B-B14F-4D97-AF65-F5344CB8AC3E}">
        <p14:creationId xmlns:p14="http://schemas.microsoft.com/office/powerpoint/2010/main" val="6998586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262393"/>
            <a:ext cx="9692640" cy="1428929"/>
          </a:xfrm>
          <a:prstGeom prst="rect">
            <a:avLst/>
          </a:prstGeom>
        </p:spPr>
        <p:txBody>
          <a:bodyPr vert="horz" lIns="91440" tIns="27432"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100" b="0">
                <a:solidFill>
                  <a:schemeClr val="tx2">
                    <a:lumMod val="40000"/>
                    <a:lumOff val="60000"/>
                  </a:schemeClr>
                </a:solidFill>
              </a:defRPr>
            </a:lvl1pPr>
          </a:lstStyle>
          <a:p>
            <a:fld id="{3020D2F4-0F63-4437-B407-E3D01E866D56}" type="datetime1">
              <a:rPr lang="en-GB" smtClean="0"/>
              <a:t>04/08/2020</a:t>
            </a:fld>
            <a:endParaRPr lang="en-GB"/>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100">
                <a:solidFill>
                  <a:schemeClr val="tx2">
                    <a:lumMod val="40000"/>
                    <a:lumOff val="60000"/>
                  </a:schemeClr>
                </a:solidFill>
              </a:defRPr>
            </a:lvl1pPr>
          </a:lstStyle>
          <a:p>
            <a:endParaRPr lang="en-GB"/>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latin typeface="+mj-lt"/>
              </a:defRPr>
            </a:lvl1pPr>
          </a:lstStyle>
          <a:p>
            <a:fld id="{AAD6A446-4A46-4A4E-AA81-5D2E23EDD94D}" type="slidenum">
              <a:rPr lang="en-GB" smtClean="0"/>
              <a:t>‹#›</a:t>
            </a:fld>
            <a:endParaRPr lang="en-GB"/>
          </a:p>
        </p:txBody>
      </p:sp>
    </p:spTree>
    <p:extLst>
      <p:ext uri="{BB962C8B-B14F-4D97-AF65-F5344CB8AC3E}">
        <p14:creationId xmlns:p14="http://schemas.microsoft.com/office/powerpoint/2010/main" val="269308578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l" defTabSz="914400" rtl="0" eaLnBrk="1" latinLnBrk="0" hangingPunct="1">
        <a:lnSpc>
          <a:spcPct val="90000"/>
        </a:lnSpc>
        <a:spcBef>
          <a:spcPct val="0"/>
        </a:spcBef>
        <a:buNone/>
        <a:defRPr sz="4400" b="1" kern="1200" spc="-50" baseline="0">
          <a:solidFill>
            <a:schemeClr val="accent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t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t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t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t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evolv-ed.net/post/divdyn-basic-corals/" TargetMode="External"/><Relationship Id="rId2" Type="http://schemas.openxmlformats.org/officeDocument/2006/relationships/hyperlink" Target="https://doi.org/10.1111/2041-210x.13161"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t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image" Target="../media/image14.t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5.t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t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t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2B15-8BF7-45D5-BFC1-2975CE7E4DBD}"/>
              </a:ext>
            </a:extLst>
          </p:cNvPr>
          <p:cNvSpPr>
            <a:spLocks noGrp="1"/>
          </p:cNvSpPr>
          <p:nvPr>
            <p:ph type="ctrTitle"/>
          </p:nvPr>
        </p:nvSpPr>
        <p:spPr>
          <a:xfrm>
            <a:off x="2055822" y="745182"/>
            <a:ext cx="8796065" cy="3386433"/>
          </a:xfrm>
        </p:spPr>
        <p:txBody>
          <a:bodyPr anchor="b">
            <a:normAutofit/>
          </a:bodyPr>
          <a:lstStyle/>
          <a:p>
            <a:r>
              <a:rPr lang="en-GB" sz="5400" dirty="0">
                <a:latin typeface="Abadi" panose="020B0604020104020204" pitchFamily="34" charset="0"/>
              </a:rPr>
              <a:t>The Geographical Distribution of Rudists and Corals</a:t>
            </a:r>
          </a:p>
        </p:txBody>
      </p:sp>
      <p:sp>
        <p:nvSpPr>
          <p:cNvPr id="3" name="Subtitle 2">
            <a:extLst>
              <a:ext uri="{FF2B5EF4-FFF2-40B4-BE49-F238E27FC236}">
                <a16:creationId xmlns:a16="http://schemas.microsoft.com/office/drawing/2014/main" id="{6A2966B2-BD22-49C2-A24B-758E084FF5DB}"/>
              </a:ext>
            </a:extLst>
          </p:cNvPr>
          <p:cNvSpPr>
            <a:spLocks noGrp="1"/>
          </p:cNvSpPr>
          <p:nvPr>
            <p:ph type="subTitle" idx="1"/>
          </p:nvPr>
        </p:nvSpPr>
        <p:spPr>
          <a:xfrm>
            <a:off x="2055823" y="4232516"/>
            <a:ext cx="8574078" cy="2079472"/>
          </a:xfrm>
          <a:noFill/>
        </p:spPr>
        <p:txBody>
          <a:bodyPr anchor="t">
            <a:normAutofit/>
          </a:bodyPr>
          <a:lstStyle/>
          <a:p>
            <a:r>
              <a:rPr lang="en-US" sz="2400" dirty="0">
                <a:solidFill>
                  <a:schemeClr val="tx1"/>
                </a:solidFill>
                <a:latin typeface="Abadi" panose="020B0604020104020204" pitchFamily="34" charset="0"/>
              </a:rPr>
              <a:t>Najat Al Fudhaili </a:t>
            </a:r>
            <a:endParaRPr lang="en-GB" sz="2400" dirty="0">
              <a:solidFill>
                <a:schemeClr val="tx1"/>
              </a:solidFill>
              <a:latin typeface="Abadi" panose="020B0604020104020204" pitchFamily="34" charset="0"/>
            </a:endParaRPr>
          </a:p>
        </p:txBody>
      </p:sp>
      <p:sp>
        <p:nvSpPr>
          <p:cNvPr id="21" name="Rectangle 16">
            <a:extLst>
              <a:ext uri="{FF2B5EF4-FFF2-40B4-BE49-F238E27FC236}">
                <a16:creationId xmlns:a16="http://schemas.microsoft.com/office/drawing/2014/main" id="{B734FEF0-069B-48C5-BACF-9716F03012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811"/>
            <a:ext cx="128693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2B40104-A8B8-4983-BB18-9B2B68A3A244}"/>
              </a:ext>
            </a:extLst>
          </p:cNvPr>
          <p:cNvSpPr/>
          <p:nvPr/>
        </p:nvSpPr>
        <p:spPr>
          <a:xfrm>
            <a:off x="1317253" y="6478593"/>
            <a:ext cx="1254772" cy="276999"/>
          </a:xfrm>
          <a:prstGeom prst="rect">
            <a:avLst/>
          </a:prstGeom>
        </p:spPr>
        <p:txBody>
          <a:bodyPr wrap="square">
            <a:spAutoFit/>
          </a:bodyPr>
          <a:lstStyle/>
          <a:p>
            <a:pPr algn="ctr">
              <a:spcAft>
                <a:spcPts val="600"/>
              </a:spcAft>
            </a:pPr>
            <a:r>
              <a:rPr lang="en-GB" sz="1200" dirty="0">
                <a:latin typeface="Abadi" panose="020B0604020104020204" pitchFamily="34" charset="0"/>
                <a:ea typeface="Calibri" panose="020F0502020204030204" pitchFamily="34" charset="0"/>
                <a:cs typeface="Arial" panose="020B0604020202020204" pitchFamily="34" charset="0"/>
              </a:rPr>
              <a:t>July 27, 2020</a:t>
            </a:r>
          </a:p>
        </p:txBody>
      </p:sp>
      <p:pic>
        <p:nvPicPr>
          <p:cNvPr id="25" name="Picture 24" descr="A picture containing building, screen, sitting&#10;&#10;Description automatically generated">
            <a:extLst>
              <a:ext uri="{FF2B5EF4-FFF2-40B4-BE49-F238E27FC236}">
                <a16:creationId xmlns:a16="http://schemas.microsoft.com/office/drawing/2014/main" id="{A1DCB00A-72DC-4EB0-8B70-F1F937EB4D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424" y="59135"/>
            <a:ext cx="2124075" cy="436431"/>
          </a:xfrm>
          <a:prstGeom prst="rect">
            <a:avLst/>
          </a:prstGeom>
        </p:spPr>
      </p:pic>
      <p:pic>
        <p:nvPicPr>
          <p:cNvPr id="31" name="Picture 30" descr="A picture containing drawing&#10;&#10;Description automatically generated">
            <a:extLst>
              <a:ext uri="{FF2B5EF4-FFF2-40B4-BE49-F238E27FC236}">
                <a16:creationId xmlns:a16="http://schemas.microsoft.com/office/drawing/2014/main" id="{309C750B-4FED-482F-90F9-C70C3CEAC9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0022" y="61697"/>
            <a:ext cx="1085851" cy="504146"/>
          </a:xfrm>
          <a:prstGeom prst="rect">
            <a:avLst/>
          </a:prstGeom>
        </p:spPr>
      </p:pic>
    </p:spTree>
    <p:extLst>
      <p:ext uri="{BB962C8B-B14F-4D97-AF65-F5344CB8AC3E}">
        <p14:creationId xmlns:p14="http://schemas.microsoft.com/office/powerpoint/2010/main" val="2042144958"/>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map&#10;&#10;Description automatically generated">
            <a:extLst>
              <a:ext uri="{FF2B5EF4-FFF2-40B4-BE49-F238E27FC236}">
                <a16:creationId xmlns:a16="http://schemas.microsoft.com/office/drawing/2014/main" id="{543E2E71-219A-4142-B934-2B7019EE4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2049" y="1872971"/>
            <a:ext cx="8769990" cy="4554000"/>
          </a:xfrm>
          <a:prstGeom prst="rect">
            <a:avLst/>
          </a:prstGeom>
        </p:spPr>
      </p:pic>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917108B2-9B09-4418-B33D-581A4035CCC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10</a:t>
            </a:fld>
            <a:endParaRPr lang="en-GB" sz="1400" dirty="0">
              <a:solidFill>
                <a:schemeClr val="tx1">
                  <a:lumMod val="65000"/>
                  <a:lumOff val="35000"/>
                </a:schemeClr>
              </a:solidFill>
              <a:latin typeface="Abadi" panose="020B0604020104020204" pitchFamily="34" charset="0"/>
            </a:endParaRPr>
          </a:p>
        </p:txBody>
      </p:sp>
    </p:spTree>
    <p:extLst>
      <p:ext uri="{BB962C8B-B14F-4D97-AF65-F5344CB8AC3E}">
        <p14:creationId xmlns:p14="http://schemas.microsoft.com/office/powerpoint/2010/main" val="2106778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917108B2-9B09-4418-B33D-581A4035CCC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11</a:t>
            </a:fld>
            <a:endParaRPr lang="en-GB" sz="1400" dirty="0">
              <a:solidFill>
                <a:schemeClr val="tx1">
                  <a:lumMod val="65000"/>
                  <a:lumOff val="35000"/>
                </a:schemeClr>
              </a:solidFill>
              <a:latin typeface="Abadi" panose="020B0604020104020204" pitchFamily="34" charset="0"/>
            </a:endParaRPr>
          </a:p>
        </p:txBody>
      </p:sp>
      <p:pic>
        <p:nvPicPr>
          <p:cNvPr id="6" name="Picture 5" descr="A screenshot of a video game&#10;&#10;Description automatically generated">
            <a:extLst>
              <a:ext uri="{FF2B5EF4-FFF2-40B4-BE49-F238E27FC236}">
                <a16:creationId xmlns:a16="http://schemas.microsoft.com/office/drawing/2014/main" id="{7CB5ACFC-2A56-40A5-B62F-CE78225E18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674" y="1873720"/>
            <a:ext cx="11278652" cy="4539780"/>
          </a:xfrm>
          <a:prstGeom prst="rect">
            <a:avLst/>
          </a:prstGeom>
        </p:spPr>
      </p:pic>
    </p:spTree>
    <p:extLst>
      <p:ext uri="{BB962C8B-B14F-4D97-AF65-F5344CB8AC3E}">
        <p14:creationId xmlns:p14="http://schemas.microsoft.com/office/powerpoint/2010/main" val="3554516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917108B2-9B09-4418-B33D-581A4035CCC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12</a:t>
            </a:fld>
            <a:endParaRPr lang="en-GB" sz="1400" dirty="0">
              <a:solidFill>
                <a:schemeClr val="tx1">
                  <a:lumMod val="65000"/>
                  <a:lumOff val="35000"/>
                </a:schemeClr>
              </a:solidFill>
              <a:latin typeface="Abadi" panose="020B0604020104020204" pitchFamily="34" charset="0"/>
            </a:endParaRPr>
          </a:p>
        </p:txBody>
      </p:sp>
      <p:pic>
        <p:nvPicPr>
          <p:cNvPr id="4" name="Picture 3" descr="A picture containing screenshot&#10;&#10;Description automatically generated">
            <a:extLst>
              <a:ext uri="{FF2B5EF4-FFF2-40B4-BE49-F238E27FC236}">
                <a16:creationId xmlns:a16="http://schemas.microsoft.com/office/drawing/2014/main" id="{0CFB4216-EF34-4D83-BFF3-B8F4C0E486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0350" y="1929706"/>
            <a:ext cx="9131300" cy="4741618"/>
          </a:xfrm>
          <a:prstGeom prst="rect">
            <a:avLst/>
          </a:prstGeom>
        </p:spPr>
      </p:pic>
    </p:spTree>
    <p:extLst>
      <p:ext uri="{BB962C8B-B14F-4D97-AF65-F5344CB8AC3E}">
        <p14:creationId xmlns:p14="http://schemas.microsoft.com/office/powerpoint/2010/main" val="1367494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B79692B6-AEE1-4495-8958-8DFB9AFB2E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7830" y="1120196"/>
            <a:ext cx="8816340" cy="5475411"/>
          </a:xfrm>
          <a:prstGeom prst="rect">
            <a:avLst/>
          </a:prstGeom>
        </p:spPr>
      </p:pic>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917108B2-9B09-4418-B33D-581A4035CCC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13</a:t>
            </a:fld>
            <a:endParaRPr lang="en-GB" sz="1400" dirty="0">
              <a:solidFill>
                <a:schemeClr val="tx1">
                  <a:lumMod val="65000"/>
                  <a:lumOff val="35000"/>
                </a:schemeClr>
              </a:solidFill>
              <a:latin typeface="Abadi" panose="020B0604020104020204" pitchFamily="34" charset="0"/>
            </a:endParaRPr>
          </a:p>
        </p:txBody>
      </p:sp>
    </p:spTree>
    <p:extLst>
      <p:ext uri="{BB962C8B-B14F-4D97-AF65-F5344CB8AC3E}">
        <p14:creationId xmlns:p14="http://schemas.microsoft.com/office/powerpoint/2010/main" val="633325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7" descr="A screenshot of a cell phone&#10;&#10;Description automatically generated">
            <a:extLst>
              <a:ext uri="{FF2B5EF4-FFF2-40B4-BE49-F238E27FC236}">
                <a16:creationId xmlns:a16="http://schemas.microsoft.com/office/drawing/2014/main" id="{BEA0581B-9008-481A-B7CD-B7D8B75FA3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7526" y="993462"/>
            <a:ext cx="8816644" cy="5475600"/>
          </a:xfrm>
          <a:prstGeom prst="rect">
            <a:avLst/>
          </a:prstGeom>
        </p:spPr>
      </p:pic>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917108B2-9B09-4418-B33D-581A4035CCC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14</a:t>
            </a:fld>
            <a:endParaRPr lang="en-GB" sz="1400" dirty="0">
              <a:solidFill>
                <a:schemeClr val="tx1">
                  <a:lumMod val="65000"/>
                  <a:lumOff val="35000"/>
                </a:schemeClr>
              </a:solidFill>
              <a:latin typeface="Abadi" panose="020B0604020104020204" pitchFamily="34" charset="0"/>
            </a:endParaRPr>
          </a:p>
        </p:txBody>
      </p:sp>
    </p:spTree>
    <p:extLst>
      <p:ext uri="{BB962C8B-B14F-4D97-AF65-F5344CB8AC3E}">
        <p14:creationId xmlns:p14="http://schemas.microsoft.com/office/powerpoint/2010/main" val="3727529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917108B2-9B09-4418-B33D-581A4035CCC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15</a:t>
            </a:fld>
            <a:endParaRPr lang="en-GB" sz="1400" dirty="0">
              <a:solidFill>
                <a:schemeClr val="tx1">
                  <a:lumMod val="65000"/>
                  <a:lumOff val="35000"/>
                </a:schemeClr>
              </a:solidFill>
              <a:latin typeface="Abadi" panose="020B0604020104020204" pitchFamily="34" charset="0"/>
            </a:endParaRPr>
          </a:p>
        </p:txBody>
      </p:sp>
      <p:pic>
        <p:nvPicPr>
          <p:cNvPr id="6" name="Picture 5" descr="A close up of a map&#10;&#10;Description automatically generated">
            <a:extLst>
              <a:ext uri="{FF2B5EF4-FFF2-40B4-BE49-F238E27FC236}">
                <a16:creationId xmlns:a16="http://schemas.microsoft.com/office/drawing/2014/main" id="{9085D590-24A9-449B-B477-C0D99302FF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488" y="1894521"/>
            <a:ext cx="5904512" cy="3667013"/>
          </a:xfrm>
          <a:prstGeom prst="rect">
            <a:avLst/>
          </a:prstGeom>
        </p:spPr>
      </p:pic>
      <p:pic>
        <p:nvPicPr>
          <p:cNvPr id="8" name="Picture 7" descr="A close up of a map&#10;&#10;Description automatically generated">
            <a:extLst>
              <a:ext uri="{FF2B5EF4-FFF2-40B4-BE49-F238E27FC236}">
                <a16:creationId xmlns:a16="http://schemas.microsoft.com/office/drawing/2014/main" id="{AD17D317-C2EF-427B-9A0A-5B2E4565FB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5528" y="1894521"/>
            <a:ext cx="5904512" cy="3667013"/>
          </a:xfrm>
          <a:prstGeom prst="rect">
            <a:avLst/>
          </a:prstGeom>
        </p:spPr>
      </p:pic>
    </p:spTree>
    <p:extLst>
      <p:ext uri="{BB962C8B-B14F-4D97-AF65-F5344CB8AC3E}">
        <p14:creationId xmlns:p14="http://schemas.microsoft.com/office/powerpoint/2010/main" val="2948203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cup&#10;&#10;Description automatically generated">
            <a:extLst>
              <a:ext uri="{FF2B5EF4-FFF2-40B4-BE49-F238E27FC236}">
                <a16:creationId xmlns:a16="http://schemas.microsoft.com/office/drawing/2014/main" id="{7BA979C1-7CBB-4F01-ABB9-A2AF66A828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02267" y="1956392"/>
            <a:ext cx="5589212" cy="2830227"/>
          </a:xfrm>
          <a:prstGeom prst="rect">
            <a:avLst/>
          </a:prstGeom>
        </p:spPr>
      </p:pic>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Implication and summary   </a:t>
            </a:r>
            <a:endParaRPr lang="en-GB" dirty="0"/>
          </a:p>
        </p:txBody>
      </p:sp>
      <p:sp>
        <p:nvSpPr>
          <p:cNvPr id="3" name="Content Placeholder 2">
            <a:extLst>
              <a:ext uri="{FF2B5EF4-FFF2-40B4-BE49-F238E27FC236}">
                <a16:creationId xmlns:a16="http://schemas.microsoft.com/office/drawing/2014/main" id="{BD9154BC-434F-40A6-A0C9-0DA030A5CFDD}"/>
              </a:ext>
            </a:extLst>
          </p:cNvPr>
          <p:cNvSpPr>
            <a:spLocks noGrp="1"/>
          </p:cNvSpPr>
          <p:nvPr>
            <p:ph idx="1"/>
          </p:nvPr>
        </p:nvSpPr>
        <p:spPr>
          <a:xfrm>
            <a:off x="1261872" y="1828800"/>
            <a:ext cx="5295682" cy="4351337"/>
          </a:xfrm>
        </p:spPr>
        <p:txBody>
          <a:bodyPr/>
          <a:lstStyle/>
          <a:p>
            <a:r>
              <a:rPr lang="en-US" dirty="0">
                <a:latin typeface="Calibri" panose="020F0502020204030204" pitchFamily="34" charset="0"/>
                <a:cs typeface="Calibri" panose="020F0502020204030204" pitchFamily="34" charset="0"/>
              </a:rPr>
              <a:t>Rudists occurred during the Late Jurassic and flourished throughout the Cretaceous, becoming more abundant and highly diverse</a:t>
            </a:r>
            <a:endParaRPr lang="en-GB" dirty="0">
              <a:latin typeface="Calibri" panose="020F0502020204030204" pitchFamily="34" charset="0"/>
              <a:cs typeface="Calibri" panose="020F0502020204030204" pitchFamily="34" charset="0"/>
            </a:endParaRPr>
          </a:p>
          <a:p>
            <a:r>
              <a:rPr lang="en-GB" dirty="0">
                <a:latin typeface="Calibri" panose="020F0502020204030204" pitchFamily="34" charset="0"/>
                <a:cs typeface="Calibri" panose="020F0502020204030204" pitchFamily="34" charset="0"/>
              </a:rPr>
              <a:t>The palaeolatitudinal distribution of Rudist bivalves shows that they were tropical and reveal higher turnover rates than the zooxanthellate corals. </a:t>
            </a:r>
          </a:p>
          <a:p>
            <a:r>
              <a:rPr lang="en-GB" dirty="0">
                <a:latin typeface="Calibri" panose="020F0502020204030204" pitchFamily="34" charset="0"/>
                <a:cs typeface="Calibri" panose="020F0502020204030204" pitchFamily="34" charset="0"/>
              </a:rPr>
              <a:t>They both were dominant within the </a:t>
            </a:r>
            <a:r>
              <a:rPr lang="en-GB" b="0" i="0" u="none" strike="noStrike" dirty="0">
                <a:solidFill>
                  <a:srgbClr val="666666"/>
                </a:solidFill>
                <a:effectLst/>
                <a:latin typeface="Calibri" panose="020F0502020204030204" pitchFamily="34" charset="0"/>
                <a:cs typeface="Calibri" panose="020F0502020204030204" pitchFamily="34" charset="0"/>
              </a:rPr>
              <a:t>Northern Hemisphere. </a:t>
            </a:r>
          </a:p>
          <a:p>
            <a:endParaRPr lang="en-GB" dirty="0">
              <a:latin typeface="Calibri" panose="020F0502020204030204" pitchFamily="34" charset="0"/>
              <a:cs typeface="Calibri" panose="020F0502020204030204" pitchFamily="34" charset="0"/>
            </a:endParaRPr>
          </a:p>
        </p:txBody>
      </p:sp>
      <p:sp>
        <p:nvSpPr>
          <p:cNvPr id="5" name="Slide Number Placeholder 4">
            <a:extLst>
              <a:ext uri="{FF2B5EF4-FFF2-40B4-BE49-F238E27FC236}">
                <a16:creationId xmlns:a16="http://schemas.microsoft.com/office/drawing/2014/main" id="{C7DF7182-8B85-4597-928A-DCBDCB0C084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pPr/>
              <a:t>16</a:t>
            </a:fld>
            <a:endParaRPr lang="en-GB" sz="1400" dirty="0"/>
          </a:p>
        </p:txBody>
      </p:sp>
    </p:spTree>
    <p:extLst>
      <p:ext uri="{BB962C8B-B14F-4D97-AF65-F5344CB8AC3E}">
        <p14:creationId xmlns:p14="http://schemas.microsoft.com/office/powerpoint/2010/main" val="38904767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References </a:t>
            </a:r>
            <a:endParaRPr lang="en-GB" dirty="0"/>
          </a:p>
        </p:txBody>
      </p:sp>
      <p:sp>
        <p:nvSpPr>
          <p:cNvPr id="3" name="Content Placeholder 2">
            <a:extLst>
              <a:ext uri="{FF2B5EF4-FFF2-40B4-BE49-F238E27FC236}">
                <a16:creationId xmlns:a16="http://schemas.microsoft.com/office/drawing/2014/main" id="{BD9154BC-434F-40A6-A0C9-0DA030A5CFDD}"/>
              </a:ext>
            </a:extLst>
          </p:cNvPr>
          <p:cNvSpPr>
            <a:spLocks noGrp="1"/>
          </p:cNvSpPr>
          <p:nvPr>
            <p:ph idx="1"/>
          </p:nvPr>
        </p:nvSpPr>
        <p:spPr>
          <a:xfrm>
            <a:off x="1261872" y="1828800"/>
            <a:ext cx="10030968" cy="4351337"/>
          </a:xfrm>
        </p:spPr>
        <p:txBody>
          <a:bodyPr>
            <a:noAutofit/>
          </a:bodyPr>
          <a:lstStyle/>
          <a:p>
            <a:pPr marL="342900" lvl="0" indent="-342900" rtl="0">
              <a:lnSpc>
                <a:spcPct val="107000"/>
              </a:lnSpc>
              <a:spcAft>
                <a:spcPts val="0"/>
              </a:spcAft>
              <a:buFont typeface="Arial" panose="020B0604020202020204" pitchFamily="34" charset="0"/>
              <a:buChar char="•"/>
              <a:tabLst>
                <a:tab pos="457200" algn="l"/>
              </a:tabLst>
            </a:pPr>
            <a:r>
              <a:rPr lang="en-GB" sz="1600" dirty="0">
                <a:effectLst/>
                <a:latin typeface="Calibri" panose="020F0502020204030204" pitchFamily="34" charset="0"/>
                <a:ea typeface="Calibri" panose="020F0502020204030204" pitchFamily="34" charset="0"/>
                <a:cs typeface="Calibri" panose="020F0502020204030204" pitchFamily="34" charset="0"/>
              </a:rPr>
              <a:t>de Winter, N., Goderis, S., Van Malderen, S., Sinnesael, M., Vansteenberge, S., &amp; Snoeck, C. et al. 2020. Subdaily‐Scale Chemical Variability in a Torreites Sanchezi Rudist Shell: Implications for Rudist Paleobiology and the Cretaceous Day‐Night Cycle. Paleoceanography And Paleoclimatology, 35(2). </a:t>
            </a:r>
          </a:p>
          <a:p>
            <a:pPr marL="342900" lvl="0" indent="-342900">
              <a:lnSpc>
                <a:spcPct val="107000"/>
              </a:lnSpc>
              <a:spcAft>
                <a:spcPts val="0"/>
              </a:spcAft>
              <a:buFont typeface="Arial" panose="020B0604020202020204" pitchFamily="34" charset="0"/>
              <a:buChar char="•"/>
              <a:tabLst>
                <a:tab pos="457200" algn="l"/>
              </a:tabLst>
            </a:pPr>
            <a:r>
              <a:rPr lang="en-GB" sz="1600" dirty="0" err="1">
                <a:effectLst/>
                <a:latin typeface="Calibri" panose="020F0502020204030204" pitchFamily="34" charset="0"/>
                <a:ea typeface="Calibri" panose="020F0502020204030204" pitchFamily="34" charset="0"/>
                <a:cs typeface="Calibri" panose="020F0502020204030204" pitchFamily="34" charset="0"/>
              </a:rPr>
              <a:t>Götz</a:t>
            </a:r>
            <a:r>
              <a:rPr lang="en-GB" sz="1600" dirty="0">
                <a:effectLst/>
                <a:latin typeface="Calibri" panose="020F0502020204030204" pitchFamily="34" charset="0"/>
                <a:ea typeface="Calibri" panose="020F0502020204030204" pitchFamily="34" charset="0"/>
                <a:cs typeface="Calibri" panose="020F0502020204030204" pitchFamily="34" charset="0"/>
              </a:rPr>
              <a:t>, S. (2003). Biotic interaction and synecology in a Late Cretaceous coral–rudist biostrome of </a:t>
            </a:r>
            <a:r>
              <a:rPr lang="en-GB" sz="1600" dirty="0" err="1">
                <a:effectLst/>
                <a:latin typeface="Calibri" panose="020F0502020204030204" pitchFamily="34" charset="0"/>
                <a:ea typeface="Calibri" panose="020F0502020204030204" pitchFamily="34" charset="0"/>
                <a:cs typeface="Calibri" panose="020F0502020204030204" pitchFamily="34" charset="0"/>
              </a:rPr>
              <a:t>southeastern</a:t>
            </a:r>
            <a:r>
              <a:rPr lang="en-GB" sz="1600" dirty="0">
                <a:effectLst/>
                <a:latin typeface="Calibri" panose="020F0502020204030204" pitchFamily="34" charset="0"/>
                <a:ea typeface="Calibri" panose="020F0502020204030204" pitchFamily="34" charset="0"/>
                <a:cs typeface="Calibri" panose="020F0502020204030204" pitchFamily="34" charset="0"/>
              </a:rPr>
              <a:t> Spain. </a:t>
            </a:r>
            <a:r>
              <a:rPr lang="en-GB" sz="1600" i="1" dirty="0" err="1">
                <a:effectLst/>
                <a:latin typeface="Calibri" panose="020F0502020204030204" pitchFamily="34" charset="0"/>
                <a:ea typeface="Calibri" panose="020F0502020204030204" pitchFamily="34" charset="0"/>
                <a:cs typeface="Calibri" panose="020F0502020204030204" pitchFamily="34" charset="0"/>
              </a:rPr>
              <a:t>Palaeogeography</a:t>
            </a:r>
            <a:r>
              <a:rPr lang="en-GB" sz="1600" i="1" dirty="0">
                <a:effectLst/>
                <a:latin typeface="Calibri" panose="020F0502020204030204" pitchFamily="34" charset="0"/>
                <a:ea typeface="Calibri" panose="020F0502020204030204" pitchFamily="34" charset="0"/>
                <a:cs typeface="Calibri" panose="020F0502020204030204" pitchFamily="34" charset="0"/>
              </a:rPr>
              <a:t>, </a:t>
            </a:r>
            <a:r>
              <a:rPr lang="en-GB" sz="1600" i="1" dirty="0" err="1">
                <a:effectLst/>
                <a:latin typeface="Calibri" panose="020F0502020204030204" pitchFamily="34" charset="0"/>
                <a:ea typeface="Calibri" panose="020F0502020204030204" pitchFamily="34" charset="0"/>
                <a:cs typeface="Calibri" panose="020F0502020204030204" pitchFamily="34" charset="0"/>
              </a:rPr>
              <a:t>Palaeoclimatology</a:t>
            </a:r>
            <a:r>
              <a:rPr lang="en-GB" sz="1600" i="1" dirty="0">
                <a:effectLst/>
                <a:latin typeface="Calibri" panose="020F0502020204030204" pitchFamily="34" charset="0"/>
                <a:ea typeface="Calibri" panose="020F0502020204030204" pitchFamily="34" charset="0"/>
                <a:cs typeface="Calibri" panose="020F0502020204030204" pitchFamily="34" charset="0"/>
              </a:rPr>
              <a:t>, </a:t>
            </a:r>
            <a:r>
              <a:rPr lang="en-GB" sz="1600" i="1" dirty="0" err="1">
                <a:effectLst/>
                <a:latin typeface="Calibri" panose="020F0502020204030204" pitchFamily="34" charset="0"/>
                <a:ea typeface="Calibri" panose="020F0502020204030204" pitchFamily="34" charset="0"/>
                <a:cs typeface="Calibri" panose="020F0502020204030204" pitchFamily="34" charset="0"/>
              </a:rPr>
              <a:t>Palaeoecology</a:t>
            </a:r>
            <a:r>
              <a:rPr lang="en-GB" sz="1600" dirty="0">
                <a:effectLst/>
                <a:latin typeface="Calibri" panose="020F0502020204030204" pitchFamily="34" charset="0"/>
                <a:ea typeface="Calibri" panose="020F0502020204030204" pitchFamily="34" charset="0"/>
                <a:cs typeface="Calibri" panose="020F0502020204030204" pitchFamily="34" charset="0"/>
              </a:rPr>
              <a:t>, </a:t>
            </a:r>
            <a:r>
              <a:rPr lang="en-GB" sz="1600" i="1" dirty="0">
                <a:effectLst/>
                <a:latin typeface="Calibri" panose="020F0502020204030204" pitchFamily="34" charset="0"/>
                <a:ea typeface="Calibri" panose="020F0502020204030204" pitchFamily="34" charset="0"/>
                <a:cs typeface="Calibri" panose="020F0502020204030204" pitchFamily="34" charset="0"/>
              </a:rPr>
              <a:t>193</a:t>
            </a:r>
            <a:r>
              <a:rPr lang="en-GB" sz="1600" dirty="0">
                <a:effectLst/>
                <a:latin typeface="Calibri" panose="020F0502020204030204" pitchFamily="34" charset="0"/>
                <a:ea typeface="Calibri" panose="020F0502020204030204" pitchFamily="34" charset="0"/>
                <a:cs typeface="Calibri" panose="020F0502020204030204" pitchFamily="34" charset="0"/>
              </a:rPr>
              <a:t>(1), 125-138. doi: 10.1016/s0031-0182(02)00719-8</a:t>
            </a:r>
          </a:p>
          <a:p>
            <a:pPr marL="342900" lvl="0" indent="-342900">
              <a:lnSpc>
                <a:spcPct val="107000"/>
              </a:lnSpc>
              <a:spcAft>
                <a:spcPts val="0"/>
              </a:spcAft>
              <a:buFont typeface="Arial" panose="020B0604020202020204" pitchFamily="34" charset="0"/>
              <a:buChar char="•"/>
              <a:tabLst>
                <a:tab pos="457200" algn="l"/>
              </a:tabLst>
            </a:pPr>
            <a:r>
              <a:rPr lang="en-US" sz="1600" dirty="0">
                <a:effectLst/>
                <a:latin typeface="Calibri" panose="020F0502020204030204" pitchFamily="34" charset="0"/>
                <a:ea typeface="Calibri" panose="020F0502020204030204" pitchFamily="34" charset="0"/>
                <a:cs typeface="Calibri" panose="020F0502020204030204" pitchFamily="34" charset="0"/>
              </a:rPr>
              <a:t>Kauffman, E., &amp; Johnson, C. (1988). The Morphological and Ecological Evolution of Middle and Upper Cretaceous Reef-Building </a:t>
            </a:r>
            <a:r>
              <a:rPr lang="en-US" sz="1600" dirty="0" err="1">
                <a:effectLst/>
                <a:latin typeface="Calibri" panose="020F0502020204030204" pitchFamily="34" charset="0"/>
                <a:ea typeface="Calibri" panose="020F0502020204030204" pitchFamily="34" charset="0"/>
                <a:cs typeface="Calibri" panose="020F0502020204030204" pitchFamily="34" charset="0"/>
              </a:rPr>
              <a:t>Rudistids</a:t>
            </a:r>
            <a:r>
              <a:rPr lang="en-US" sz="1600" dirty="0">
                <a:effectLst/>
                <a:latin typeface="Calibri" panose="020F0502020204030204" pitchFamily="34" charset="0"/>
                <a:ea typeface="Calibri" panose="020F0502020204030204" pitchFamily="34" charset="0"/>
                <a:cs typeface="Calibri" panose="020F0502020204030204" pitchFamily="34" charset="0"/>
              </a:rPr>
              <a:t>. </a:t>
            </a:r>
            <a:r>
              <a:rPr lang="en-US" sz="1600" i="1" dirty="0">
                <a:effectLst/>
                <a:latin typeface="Calibri" panose="020F0502020204030204" pitchFamily="34" charset="0"/>
                <a:ea typeface="Calibri" panose="020F0502020204030204" pitchFamily="34" charset="0"/>
                <a:cs typeface="Calibri" panose="020F0502020204030204" pitchFamily="34" charset="0"/>
              </a:rPr>
              <a:t>PALAIOS</a:t>
            </a:r>
            <a:r>
              <a:rPr lang="en-US" sz="1600" dirty="0">
                <a:effectLst/>
                <a:latin typeface="Calibri" panose="020F0502020204030204" pitchFamily="34" charset="0"/>
                <a:ea typeface="Calibri" panose="020F0502020204030204" pitchFamily="34" charset="0"/>
                <a:cs typeface="Calibri" panose="020F0502020204030204" pitchFamily="34" charset="0"/>
              </a:rPr>
              <a:t>, </a:t>
            </a:r>
            <a:r>
              <a:rPr lang="en-US" sz="1600" i="1" dirty="0">
                <a:effectLst/>
                <a:latin typeface="Calibri" panose="020F0502020204030204" pitchFamily="34" charset="0"/>
                <a:ea typeface="Calibri" panose="020F0502020204030204" pitchFamily="34" charset="0"/>
                <a:cs typeface="Calibri" panose="020F0502020204030204" pitchFamily="34" charset="0"/>
              </a:rPr>
              <a:t>3</a:t>
            </a:r>
            <a:r>
              <a:rPr lang="en-US" sz="1600" dirty="0">
                <a:effectLst/>
                <a:latin typeface="Calibri" panose="020F0502020204030204" pitchFamily="34" charset="0"/>
                <a:ea typeface="Calibri" panose="020F0502020204030204" pitchFamily="34" charset="0"/>
                <a:cs typeface="Calibri" panose="020F0502020204030204" pitchFamily="34" charset="0"/>
              </a:rPr>
              <a:t>(2), 194. doi: 10.2307/3514530</a:t>
            </a:r>
            <a:endParaRPr lang="en-GB" sz="16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nSpc>
                <a:spcPct val="107000"/>
              </a:lnSpc>
              <a:spcAft>
                <a:spcPts val="0"/>
              </a:spcAft>
              <a:buFont typeface="Arial" panose="020B0604020202020204" pitchFamily="34" charset="0"/>
              <a:buChar char="•"/>
              <a:tabLst>
                <a:tab pos="457200" algn="l"/>
              </a:tabLst>
            </a:pPr>
            <a:r>
              <a:rPr lang="en-GB" sz="1600" dirty="0">
                <a:effectLst/>
                <a:latin typeface="Calibri" panose="020F0502020204030204" pitchFamily="34" charset="0"/>
                <a:ea typeface="Calibri" panose="020F0502020204030204" pitchFamily="34" charset="0"/>
                <a:cs typeface="Calibri" panose="020F0502020204030204" pitchFamily="34" charset="0"/>
              </a:rPr>
              <a:t>Kocsis, Á., </a:t>
            </a:r>
            <a:r>
              <a:rPr lang="en-GB" sz="1600" dirty="0" err="1">
                <a:effectLst/>
                <a:latin typeface="Calibri" panose="020F0502020204030204" pitchFamily="34" charset="0"/>
                <a:ea typeface="Calibri" panose="020F0502020204030204" pitchFamily="34" charset="0"/>
                <a:cs typeface="Calibri" panose="020F0502020204030204" pitchFamily="34" charset="0"/>
              </a:rPr>
              <a:t>Reddin</a:t>
            </a:r>
            <a:r>
              <a:rPr lang="en-GB" sz="1600" dirty="0">
                <a:effectLst/>
                <a:latin typeface="Calibri" panose="020F0502020204030204" pitchFamily="34" charset="0"/>
                <a:ea typeface="Calibri" panose="020F0502020204030204" pitchFamily="34" charset="0"/>
                <a:cs typeface="Calibri" panose="020F0502020204030204" pitchFamily="34" charset="0"/>
              </a:rPr>
              <a:t>, C., </a:t>
            </a:r>
            <a:r>
              <a:rPr lang="en-GB" sz="1600" dirty="0" err="1">
                <a:effectLst/>
                <a:latin typeface="Calibri" panose="020F0502020204030204" pitchFamily="34" charset="0"/>
                <a:ea typeface="Calibri" panose="020F0502020204030204" pitchFamily="34" charset="0"/>
                <a:cs typeface="Calibri" panose="020F0502020204030204" pitchFamily="34" charset="0"/>
              </a:rPr>
              <a:t>Alroy</a:t>
            </a:r>
            <a:r>
              <a:rPr lang="en-GB" sz="1600" dirty="0">
                <a:effectLst/>
                <a:latin typeface="Calibri" panose="020F0502020204030204" pitchFamily="34" charset="0"/>
                <a:ea typeface="Calibri" panose="020F0502020204030204" pitchFamily="34" charset="0"/>
                <a:cs typeface="Calibri" panose="020F0502020204030204" pitchFamily="34" charset="0"/>
              </a:rPr>
              <a:t>, J., &amp; Kiessling, W. (2019). </a:t>
            </a:r>
            <a:r>
              <a:rPr lang="en-GB" sz="1600" dirty="0" err="1">
                <a:effectLst/>
                <a:latin typeface="Calibri" panose="020F0502020204030204" pitchFamily="34" charset="0"/>
                <a:ea typeface="Calibri" panose="020F0502020204030204" pitchFamily="34" charset="0"/>
                <a:cs typeface="Calibri" panose="020F0502020204030204" pitchFamily="34" charset="0"/>
              </a:rPr>
              <a:t>Therpackage</a:t>
            </a:r>
            <a:r>
              <a:rPr lang="en-GB" sz="1600" dirty="0">
                <a:effectLst/>
                <a:latin typeface="Calibri" panose="020F0502020204030204" pitchFamily="34" charset="0"/>
                <a:ea typeface="Calibri" panose="020F0502020204030204" pitchFamily="34" charset="0"/>
                <a:cs typeface="Calibri" panose="020F0502020204030204" pitchFamily="34" charset="0"/>
              </a:rPr>
              <a:t> </a:t>
            </a:r>
            <a:r>
              <a:rPr lang="en-GB" sz="1600" dirty="0" err="1">
                <a:effectLst/>
                <a:latin typeface="Calibri" panose="020F0502020204030204" pitchFamily="34" charset="0"/>
                <a:ea typeface="Calibri" panose="020F0502020204030204" pitchFamily="34" charset="0"/>
                <a:cs typeface="Calibri" panose="020F0502020204030204" pitchFamily="34" charset="0"/>
              </a:rPr>
              <a:t>divDyn</a:t>
            </a:r>
            <a:r>
              <a:rPr lang="en-GB" sz="1600" dirty="0">
                <a:effectLst/>
                <a:latin typeface="Calibri" panose="020F0502020204030204" pitchFamily="34" charset="0"/>
                <a:ea typeface="Calibri" panose="020F0502020204030204" pitchFamily="34" charset="0"/>
                <a:cs typeface="Calibri" panose="020F0502020204030204" pitchFamily="34" charset="0"/>
              </a:rPr>
              <a:t> for quantifying diversity dynamics using fossil sampling data. </a:t>
            </a:r>
            <a:r>
              <a:rPr lang="en-GB" sz="1600" i="1" dirty="0">
                <a:effectLst/>
                <a:latin typeface="Calibri" panose="020F0502020204030204" pitchFamily="34" charset="0"/>
                <a:ea typeface="Calibri" panose="020F0502020204030204" pitchFamily="34" charset="0"/>
                <a:cs typeface="Calibri" panose="020F0502020204030204" pitchFamily="34" charset="0"/>
              </a:rPr>
              <a:t>Methods In Ecology And Evolution</a:t>
            </a:r>
            <a:r>
              <a:rPr lang="en-GB" sz="1600" dirty="0">
                <a:effectLst/>
                <a:latin typeface="Calibri" panose="020F0502020204030204" pitchFamily="34" charset="0"/>
                <a:ea typeface="Calibri" panose="020F0502020204030204" pitchFamily="34" charset="0"/>
                <a:cs typeface="Calibri" panose="020F0502020204030204" pitchFamily="34" charset="0"/>
              </a:rPr>
              <a:t>, </a:t>
            </a:r>
            <a:r>
              <a:rPr lang="en-GB" sz="1600" i="1" dirty="0">
                <a:effectLst/>
                <a:latin typeface="Calibri" panose="020F0502020204030204" pitchFamily="34" charset="0"/>
                <a:ea typeface="Calibri" panose="020F0502020204030204" pitchFamily="34" charset="0"/>
                <a:cs typeface="Calibri" panose="020F0502020204030204" pitchFamily="34" charset="0"/>
              </a:rPr>
              <a:t>10</a:t>
            </a:r>
            <a:r>
              <a:rPr lang="en-GB" sz="1600" dirty="0">
                <a:effectLst/>
                <a:latin typeface="Calibri" panose="020F0502020204030204" pitchFamily="34" charset="0"/>
                <a:ea typeface="Calibri" panose="020F0502020204030204" pitchFamily="34" charset="0"/>
                <a:cs typeface="Calibri" panose="020F0502020204030204" pitchFamily="34" charset="0"/>
              </a:rPr>
              <a:t>(5), 735-743. </a:t>
            </a:r>
            <a:r>
              <a:rPr lang="en-GB" sz="16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2"/>
              </a:rPr>
              <a:t>https://doi.org/10.1111/2041-210x.13161</a:t>
            </a:r>
            <a:r>
              <a:rPr lang="en-GB" sz="1600" dirty="0">
                <a:effectLst/>
                <a:latin typeface="Calibri" panose="020F0502020204030204" pitchFamily="34" charset="0"/>
                <a:ea typeface="Calibri" panose="020F0502020204030204" pitchFamily="34" charset="0"/>
                <a:cs typeface="Calibri" panose="020F0502020204030204" pitchFamily="34" charset="0"/>
              </a:rPr>
              <a:t> </a:t>
            </a:r>
          </a:p>
          <a:p>
            <a:pPr marL="342900" lvl="0" indent="-342900">
              <a:lnSpc>
                <a:spcPct val="107000"/>
              </a:lnSpc>
              <a:spcAft>
                <a:spcPts val="0"/>
              </a:spcAft>
              <a:buFont typeface="Arial" panose="020B0604020202020204" pitchFamily="34" charset="0"/>
              <a:buChar char="•"/>
              <a:tabLst>
                <a:tab pos="457200" algn="l"/>
              </a:tabLst>
            </a:pPr>
            <a:r>
              <a:rPr lang="en-US" sz="1600" dirty="0">
                <a:effectLst/>
                <a:latin typeface="Calibri" panose="020F0502020204030204" pitchFamily="34" charset="0"/>
                <a:ea typeface="Calibri" panose="020F0502020204030204" pitchFamily="34" charset="0"/>
                <a:cs typeface="Calibri" panose="020F0502020204030204" pitchFamily="34" charset="0"/>
              </a:rPr>
              <a:t>Raja-</a:t>
            </a:r>
            <a:r>
              <a:rPr lang="en-US" sz="1600" dirty="0" err="1">
                <a:effectLst/>
                <a:latin typeface="Calibri" panose="020F0502020204030204" pitchFamily="34" charset="0"/>
                <a:ea typeface="Calibri" panose="020F0502020204030204" pitchFamily="34" charset="0"/>
                <a:cs typeface="Calibri" panose="020F0502020204030204" pitchFamily="34" charset="0"/>
              </a:rPr>
              <a:t>Schoob</a:t>
            </a:r>
            <a:r>
              <a:rPr lang="en-US" sz="1600" dirty="0">
                <a:effectLst/>
                <a:latin typeface="Calibri" panose="020F0502020204030204" pitchFamily="34" charset="0"/>
                <a:ea typeface="Calibri" panose="020F0502020204030204" pitchFamily="34" charset="0"/>
                <a:cs typeface="Calibri" panose="020F0502020204030204" pitchFamily="34" charset="0"/>
              </a:rPr>
              <a:t>, N. (2020). Basic diversity dynamics of </a:t>
            </a:r>
            <a:r>
              <a:rPr lang="en-US" sz="1600" dirty="0" err="1">
                <a:effectLst/>
                <a:latin typeface="Calibri" panose="020F0502020204030204" pitchFamily="34" charset="0"/>
                <a:ea typeface="Calibri" panose="020F0502020204030204" pitchFamily="34" charset="0"/>
                <a:cs typeface="Calibri" panose="020F0502020204030204" pitchFamily="34" charset="0"/>
              </a:rPr>
              <a:t>scleractinian</a:t>
            </a:r>
            <a:r>
              <a:rPr lang="en-US" sz="1600" dirty="0">
                <a:effectLst/>
                <a:latin typeface="Calibri" panose="020F0502020204030204" pitchFamily="34" charset="0"/>
                <a:ea typeface="Calibri" panose="020F0502020204030204" pitchFamily="34" charset="0"/>
                <a:cs typeface="Calibri" panose="020F0502020204030204" pitchFamily="34" charset="0"/>
              </a:rPr>
              <a:t> corals with </a:t>
            </a:r>
            <a:r>
              <a:rPr lang="en-US" sz="1600" dirty="0" err="1">
                <a:effectLst/>
                <a:latin typeface="Calibri" panose="020F0502020204030204" pitchFamily="34" charset="0"/>
                <a:ea typeface="Calibri" panose="020F0502020204030204" pitchFamily="34" charset="0"/>
                <a:cs typeface="Calibri" panose="020F0502020204030204" pitchFamily="34" charset="0"/>
              </a:rPr>
              <a:t>divDyn</a:t>
            </a:r>
            <a:r>
              <a:rPr lang="en-US" sz="1600" dirty="0">
                <a:effectLst/>
                <a:latin typeface="Calibri" panose="020F0502020204030204" pitchFamily="34" charset="0"/>
                <a:ea typeface="Calibri" panose="020F0502020204030204" pitchFamily="34" charset="0"/>
                <a:cs typeface="Calibri" panose="020F0502020204030204" pitchFamily="34" charset="0"/>
              </a:rPr>
              <a:t> 0.8.0 | </a:t>
            </a:r>
            <a:r>
              <a:rPr lang="en-US" sz="1600" dirty="0" err="1">
                <a:effectLst/>
                <a:latin typeface="Calibri" panose="020F0502020204030204" pitchFamily="34" charset="0"/>
                <a:ea typeface="Calibri" panose="020F0502020204030204" pitchFamily="34" charset="0"/>
                <a:cs typeface="Calibri" panose="020F0502020204030204" pitchFamily="34" charset="0"/>
              </a:rPr>
              <a:t>evolvED</a:t>
            </a:r>
            <a:r>
              <a:rPr lang="en-US" sz="1600" dirty="0">
                <a:effectLst/>
                <a:latin typeface="Calibri" panose="020F0502020204030204" pitchFamily="34" charset="0"/>
                <a:ea typeface="Calibri" panose="020F0502020204030204" pitchFamily="34" charset="0"/>
                <a:cs typeface="Calibri" panose="020F0502020204030204" pitchFamily="34" charset="0"/>
              </a:rPr>
              <a:t>. Retrieved 2020, from </a:t>
            </a:r>
            <a:r>
              <a:rPr lang="en-US" sz="16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3"/>
              </a:rPr>
              <a:t>https://www.evolv-ed.net/post/divdyn-basic-corals/</a:t>
            </a:r>
            <a:endParaRPr lang="en-GB" sz="16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nSpc>
                <a:spcPct val="107000"/>
              </a:lnSpc>
              <a:spcAft>
                <a:spcPts val="800"/>
              </a:spcAft>
              <a:buFont typeface="Arial" panose="020B0604020202020204" pitchFamily="34" charset="0"/>
              <a:buChar char="•"/>
              <a:tabLst>
                <a:tab pos="457200" algn="l"/>
              </a:tabLst>
            </a:pPr>
            <a:r>
              <a:rPr lang="en-US" sz="1600" dirty="0">
                <a:effectLst/>
                <a:latin typeface="Calibri" panose="020F0502020204030204" pitchFamily="34" charset="0"/>
                <a:ea typeface="Calibri" panose="020F0502020204030204" pitchFamily="34" charset="0"/>
                <a:cs typeface="Calibri" panose="020F0502020204030204" pitchFamily="34" charset="0"/>
              </a:rPr>
              <a:t>Steuber, T. (1996). Stable isotope sclerochronology of rudist bivalves: Growth rates and Late Cretaceous seasonality. Geology 24 (4), 315. doi:10.1130/00917613(1996)024&lt;0315:sisorb&gt;2.3.co;2</a:t>
            </a:r>
            <a:endParaRPr lang="en-GB"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5" name="Slide Number Placeholder 4">
            <a:extLst>
              <a:ext uri="{FF2B5EF4-FFF2-40B4-BE49-F238E27FC236}">
                <a16:creationId xmlns:a16="http://schemas.microsoft.com/office/drawing/2014/main" id="{C7DF7182-8B85-4597-928A-DCBDCB0C084F}"/>
              </a:ext>
            </a:extLst>
          </p:cNvPr>
          <p:cNvSpPr>
            <a:spLocks noGrp="1"/>
          </p:cNvSpPr>
          <p:nvPr>
            <p:ph type="sldNum" sz="quarter" idx="12"/>
          </p:nvPr>
        </p:nvSpPr>
        <p:spPr/>
        <p:txBody>
          <a:bodyPr>
            <a:normAutofit lnSpcReduction="10000"/>
          </a:bodyPr>
          <a:lstStyle/>
          <a:p>
            <a:fld id="{AAD6A446-4A46-4A4E-AA81-5D2E23EDD94D}" type="slidenum">
              <a:rPr lang="en-GB" smtClean="0"/>
              <a:t>17</a:t>
            </a:fld>
            <a:endParaRPr lang="en-GB"/>
          </a:p>
        </p:txBody>
      </p:sp>
    </p:spTree>
    <p:extLst>
      <p:ext uri="{BB962C8B-B14F-4D97-AF65-F5344CB8AC3E}">
        <p14:creationId xmlns:p14="http://schemas.microsoft.com/office/powerpoint/2010/main" val="33206075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93167C4-7ABD-4E49-9694-5E0564B1C6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26C48361-4990-441C-BCC7-1B7E71688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4" name="Rectangle 23">
            <a:extLst>
              <a:ext uri="{FF2B5EF4-FFF2-40B4-BE49-F238E27FC236}">
                <a16:creationId xmlns:a16="http://schemas.microsoft.com/office/drawing/2014/main" id="{B6BC6A0D-8979-47FF-B606-70528EF8E5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3BC727-11C1-48E9-8D60-88704B310A70}"/>
              </a:ext>
            </a:extLst>
          </p:cNvPr>
          <p:cNvSpPr>
            <a:spLocks noGrp="1"/>
          </p:cNvSpPr>
          <p:nvPr>
            <p:ph type="title"/>
          </p:nvPr>
        </p:nvSpPr>
        <p:spPr>
          <a:xfrm>
            <a:off x="1442594" y="758952"/>
            <a:ext cx="9056876" cy="4041648"/>
          </a:xfrm>
        </p:spPr>
        <p:txBody>
          <a:bodyPr vert="horz" lIns="91440" tIns="27432" rIns="91440" bIns="45720" rtlCol="0" anchor="b">
            <a:normAutofit/>
          </a:bodyPr>
          <a:lstStyle/>
          <a:p>
            <a:pPr>
              <a:lnSpc>
                <a:spcPct val="85000"/>
              </a:lnSpc>
            </a:pPr>
            <a:r>
              <a:rPr lang="en-US" sz="7200" b="0" dirty="0">
                <a:solidFill>
                  <a:schemeClr val="bg2"/>
                </a:solidFill>
                <a:latin typeface="Abadi" panose="020B0604020104020204" pitchFamily="34" charset="0"/>
              </a:rPr>
              <a:t>Thank you for your attention! </a:t>
            </a:r>
            <a:br>
              <a:rPr lang="en-US" sz="7200" b="0" dirty="0">
                <a:solidFill>
                  <a:schemeClr val="bg2"/>
                </a:solidFill>
                <a:latin typeface="Abadi" panose="020B0604020104020204" pitchFamily="34" charset="0"/>
              </a:rPr>
            </a:br>
            <a:endParaRPr lang="en-US" sz="7200" b="0" dirty="0">
              <a:solidFill>
                <a:schemeClr val="bg2"/>
              </a:solidFill>
              <a:latin typeface="Abadi" panose="020B0604020104020204" pitchFamily="34" charset="0"/>
            </a:endParaRPr>
          </a:p>
        </p:txBody>
      </p:sp>
      <p:sp>
        <p:nvSpPr>
          <p:cNvPr id="26" name="Rectangle 25">
            <a:extLst>
              <a:ext uri="{FF2B5EF4-FFF2-40B4-BE49-F238E27FC236}">
                <a16:creationId xmlns:a16="http://schemas.microsoft.com/office/drawing/2014/main" id="{3B92CCBF-1641-4D35-9B74-6E4981730F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A picture containing shirt, room&#10;&#10;Description automatically generated">
            <a:extLst>
              <a:ext uri="{FF2B5EF4-FFF2-40B4-BE49-F238E27FC236}">
                <a16:creationId xmlns:a16="http://schemas.microsoft.com/office/drawing/2014/main" id="{C51F3D87-BD9B-4337-BEC8-BE1DA16A18FD}"/>
              </a:ext>
            </a:extLst>
          </p:cNvPr>
          <p:cNvPicPr>
            <a:picLocks noChangeAspect="1"/>
          </p:cNvPicPr>
          <p:nvPr/>
        </p:nvPicPr>
        <p:blipFill rotWithShape="1">
          <a:blip r:embed="rId2">
            <a:extLst>
              <a:ext uri="{28A0092B-C50C-407E-A947-70E740481C1C}">
                <a14:useLocalDpi xmlns:a14="http://schemas.microsoft.com/office/drawing/2010/main" val="0"/>
              </a:ext>
            </a:extLst>
          </a:blip>
          <a:srcRect l="4499" r="10131"/>
          <a:stretch/>
        </p:blipFill>
        <p:spPr>
          <a:xfrm>
            <a:off x="6289040" y="4265676"/>
            <a:ext cx="5003800" cy="2587752"/>
          </a:xfrm>
          <a:prstGeom prst="rect">
            <a:avLst/>
          </a:prstGeom>
        </p:spPr>
      </p:pic>
    </p:spTree>
    <p:extLst>
      <p:ext uri="{BB962C8B-B14F-4D97-AF65-F5344CB8AC3E}">
        <p14:creationId xmlns:p14="http://schemas.microsoft.com/office/powerpoint/2010/main" val="20101493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AF7B0-8FBC-4FB5-A7DF-4DA5355590E2}"/>
              </a:ext>
            </a:extLst>
          </p:cNvPr>
          <p:cNvSpPr>
            <a:spLocks noGrp="1"/>
          </p:cNvSpPr>
          <p:nvPr>
            <p:ph type="title"/>
          </p:nvPr>
        </p:nvSpPr>
        <p:spPr/>
        <p:txBody>
          <a:bodyPr/>
          <a:lstStyle/>
          <a:p>
            <a:r>
              <a:rPr lang="en-US">
                <a:latin typeface="Abadi" panose="020B0604020104020204" pitchFamily="34" charset="0"/>
              </a:rPr>
              <a:t>Introduction</a:t>
            </a:r>
            <a:r>
              <a:rPr lang="en-US"/>
              <a:t> </a:t>
            </a:r>
            <a:endParaRPr lang="en-GB" dirty="0"/>
          </a:p>
        </p:txBody>
      </p:sp>
      <p:sp>
        <p:nvSpPr>
          <p:cNvPr id="3" name="Content Placeholder 2">
            <a:extLst>
              <a:ext uri="{FF2B5EF4-FFF2-40B4-BE49-F238E27FC236}">
                <a16:creationId xmlns:a16="http://schemas.microsoft.com/office/drawing/2014/main" id="{C3802115-8B77-4BEC-8CE0-6A3A06C97249}"/>
              </a:ext>
            </a:extLst>
          </p:cNvPr>
          <p:cNvSpPr>
            <a:spLocks noGrp="1"/>
          </p:cNvSpPr>
          <p:nvPr>
            <p:ph idx="1"/>
          </p:nvPr>
        </p:nvSpPr>
        <p:spPr>
          <a:xfrm>
            <a:off x="1261871" y="1828800"/>
            <a:ext cx="5338954" cy="4351337"/>
          </a:xfrm>
        </p:spPr>
        <p:txBody>
          <a:bodyPr>
            <a:normAutofit fontScale="25000" lnSpcReduction="20000"/>
          </a:bodyPr>
          <a:lstStyle/>
          <a:p>
            <a:pPr algn="just">
              <a:lnSpc>
                <a:spcPct val="107000"/>
              </a:lnSpc>
              <a:spcAft>
                <a:spcPts val="800"/>
              </a:spcAft>
            </a:pPr>
            <a:r>
              <a:rPr lang="en-GB" sz="8000" dirty="0">
                <a:latin typeface="Calibri" panose="020F0502020204030204" pitchFamily="34" charset="0"/>
                <a:cs typeface="Calibri" panose="020F0502020204030204" pitchFamily="34" charset="0"/>
              </a:rPr>
              <a:t>Early Cretaceous reefs and </a:t>
            </a:r>
            <a:r>
              <a:rPr lang="en-US" sz="8000" dirty="0">
                <a:latin typeface="Calibri" panose="020F0502020204030204" pitchFamily="34" charset="0"/>
                <a:cs typeface="Calibri" panose="020F0502020204030204" pitchFamily="34" charset="0"/>
              </a:rPr>
              <a:t>biostromes were built predominantly by corals with only a few rudists.</a:t>
            </a:r>
          </a:p>
          <a:p>
            <a:pPr algn="just">
              <a:lnSpc>
                <a:spcPct val="107000"/>
              </a:lnSpc>
              <a:spcAft>
                <a:spcPts val="800"/>
              </a:spcAft>
            </a:pPr>
            <a:r>
              <a:rPr lang="en-US" sz="8000" dirty="0">
                <a:latin typeface="Calibri" panose="020F0502020204030204" pitchFamily="34" charset="0"/>
                <a:cs typeface="Calibri" panose="020F0502020204030204" pitchFamily="34" charset="0"/>
              </a:rPr>
              <a:t>Competition between corals and rudists was a leading factor to changes in the development of the Cretaceous reef. </a:t>
            </a:r>
            <a:endParaRPr lang="en-GB" sz="8000" dirty="0">
              <a:latin typeface="Calibri" panose="020F0502020204030204" pitchFamily="34" charset="0"/>
              <a:cs typeface="Calibri" panose="020F0502020204030204" pitchFamily="34" charset="0"/>
            </a:endParaRPr>
          </a:p>
          <a:p>
            <a:pPr algn="just">
              <a:lnSpc>
                <a:spcPct val="107000"/>
              </a:lnSpc>
              <a:spcAft>
                <a:spcPts val="800"/>
              </a:spcAft>
            </a:pPr>
            <a:r>
              <a:rPr lang="en-GB" sz="8000" dirty="0">
                <a:latin typeface="Calibri" panose="020F0502020204030204" pitchFamily="34" charset="0"/>
                <a:ea typeface="Calibri" panose="020F0502020204030204" pitchFamily="34" charset="0"/>
                <a:cs typeface="Calibri" panose="020F0502020204030204" pitchFamily="34" charset="0"/>
              </a:rPr>
              <a:t>Rudists</a:t>
            </a:r>
            <a:r>
              <a:rPr lang="en-US" sz="8000" dirty="0">
                <a:latin typeface="Calibri" panose="020F0502020204030204" pitchFamily="34" charset="0"/>
                <a:ea typeface="Calibri" panose="020F0502020204030204" pitchFamily="34" charset="0"/>
                <a:cs typeface="Calibri" panose="020F0502020204030204" pitchFamily="34" charset="0"/>
              </a:rPr>
              <a:t> diverse into more than 1000 species </a:t>
            </a:r>
            <a:r>
              <a:rPr lang="en-GB" sz="8000" dirty="0">
                <a:latin typeface="Calibri" panose="020F0502020204030204" pitchFamily="34" charset="0"/>
                <a:cs typeface="Calibri" panose="020F0502020204030204" pitchFamily="34" charset="0"/>
              </a:rPr>
              <a:t>(</a:t>
            </a:r>
            <a:r>
              <a:rPr lang="en-GB" sz="8000" dirty="0" err="1">
                <a:latin typeface="Calibri" panose="020F0502020204030204" pitchFamily="34" charset="0"/>
                <a:cs typeface="Calibri" panose="020F0502020204030204" pitchFamily="34" charset="0"/>
              </a:rPr>
              <a:t>Götz</a:t>
            </a:r>
            <a:r>
              <a:rPr lang="en-GB" sz="8000" dirty="0">
                <a:latin typeface="Calibri" panose="020F0502020204030204" pitchFamily="34" charset="0"/>
                <a:cs typeface="Calibri" panose="020F0502020204030204" pitchFamily="34" charset="0"/>
              </a:rPr>
              <a:t>, 2003) b</a:t>
            </a:r>
            <a:r>
              <a:rPr lang="en-US" sz="8000" dirty="0">
                <a:latin typeface="Calibri" panose="020F0502020204030204" pitchFamily="34" charset="0"/>
                <a:cs typeface="Calibri" panose="020F0502020204030204" pitchFamily="34" charset="0"/>
              </a:rPr>
              <a:t>y the end of the Cretaceous, </a:t>
            </a:r>
            <a:r>
              <a:rPr lang="en-GB" sz="8000" dirty="0">
                <a:latin typeface="Calibri" panose="020F0502020204030204" pitchFamily="34" charset="0"/>
                <a:cs typeface="Calibri" panose="020F0502020204030204" pitchFamily="34" charset="0"/>
              </a:rPr>
              <a:t>forming mono to paucispecific assemblages.</a:t>
            </a:r>
          </a:p>
          <a:p>
            <a:pPr>
              <a:lnSpc>
                <a:spcPct val="107000"/>
              </a:lnSpc>
              <a:spcAft>
                <a:spcPts val="800"/>
              </a:spcAft>
            </a:pPr>
            <a:endParaRPr lang="en-GB" sz="8000" dirty="0">
              <a:latin typeface="Calibri" panose="020F0502020204030204" pitchFamily="34" charset="0"/>
              <a:cs typeface="Calibri" panose="020F0502020204030204" pitchFamily="34" charset="0"/>
            </a:endParaRPr>
          </a:p>
          <a:p>
            <a:pPr marL="0" indent="0">
              <a:lnSpc>
                <a:spcPct val="107000"/>
              </a:lnSpc>
              <a:spcAft>
                <a:spcPts val="800"/>
              </a:spcAft>
              <a:buNone/>
            </a:pPr>
            <a:endParaRPr lang="en-GB" sz="8000" dirty="0">
              <a:latin typeface="Calibri" panose="020F0502020204030204" pitchFamily="34" charset="0"/>
              <a:cs typeface="Calibri" panose="020F0502020204030204" pitchFamily="34" charset="0"/>
            </a:endParaRPr>
          </a:p>
          <a:p>
            <a:pPr>
              <a:lnSpc>
                <a:spcPct val="107000"/>
              </a:lnSpc>
              <a:spcAft>
                <a:spcPts val="800"/>
              </a:spcAft>
            </a:pPr>
            <a:endParaRPr lang="en-US" sz="1600" dirty="0">
              <a:solidFill>
                <a:srgbClr val="000000"/>
              </a:solidFill>
              <a:latin typeface="&amp;quot"/>
            </a:endParaRPr>
          </a:p>
          <a:p>
            <a:pPr>
              <a:lnSpc>
                <a:spcPct val="107000"/>
              </a:lnSpc>
              <a:spcAft>
                <a:spcPts val="800"/>
              </a:spcAft>
            </a:pPr>
            <a:endParaRPr lang="en-GB" sz="1600" b="0" i="0" u="none" strike="noStrike" dirty="0">
              <a:solidFill>
                <a:srgbClr val="000000"/>
              </a:solidFill>
              <a:effectLst/>
              <a:latin typeface="&amp;quot"/>
            </a:endParaRPr>
          </a:p>
          <a:p>
            <a:pPr>
              <a:lnSpc>
                <a:spcPct val="107000"/>
              </a:lnSpc>
              <a:spcAft>
                <a:spcPts val="800"/>
              </a:spcAft>
            </a:pPr>
            <a:r>
              <a:rPr lang="en-GB" sz="1600" b="0" i="0" u="none" strike="noStrike" dirty="0">
                <a:solidFill>
                  <a:srgbClr val="000000"/>
                </a:solidFill>
                <a:effectLst/>
                <a:latin typeface="&amp;quot"/>
              </a:rPr>
              <a:t> </a:t>
            </a:r>
          </a:p>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97BE09B0-B9F9-42C1-8F9E-05A34003B874}"/>
              </a:ext>
            </a:extLst>
          </p:cNvPr>
          <p:cNvSpPr>
            <a:spLocks noGrp="1"/>
          </p:cNvSpPr>
          <p:nvPr>
            <p:ph type="sldNum" sz="quarter" idx="12"/>
          </p:nvPr>
        </p:nvSpPr>
        <p:spPr/>
        <p:txBody>
          <a:bodyPr>
            <a:normAutofit/>
          </a:bodyPr>
          <a:lstStyle/>
          <a:p>
            <a:fld id="{AAD6A446-4A46-4A4E-AA81-5D2E23EDD94D}" type="slidenum">
              <a:rPr lang="en-GB" sz="1400" smtClean="0">
                <a:solidFill>
                  <a:schemeClr val="accent2">
                    <a:lumMod val="50000"/>
                  </a:schemeClr>
                </a:solidFill>
                <a:latin typeface="Abadi" panose="020B0604020104020204" pitchFamily="34" charset="0"/>
              </a:rPr>
              <a:t>2</a:t>
            </a:fld>
            <a:endParaRPr lang="en-GB" dirty="0">
              <a:solidFill>
                <a:schemeClr val="accent2">
                  <a:lumMod val="50000"/>
                </a:schemeClr>
              </a:solidFill>
              <a:latin typeface="Abadi" panose="020B0604020104020204" pitchFamily="34" charset="0"/>
            </a:endParaRPr>
          </a:p>
        </p:txBody>
      </p:sp>
      <p:pic>
        <p:nvPicPr>
          <p:cNvPr id="20" name="Picture 19" descr="A picture containing food, honeycomb&#10;&#10;Description automatically generated">
            <a:extLst>
              <a:ext uri="{FF2B5EF4-FFF2-40B4-BE49-F238E27FC236}">
                <a16:creationId xmlns:a16="http://schemas.microsoft.com/office/drawing/2014/main" id="{9E22322D-4AA9-4FA2-97D5-64F74CF8AC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22235" y="1751568"/>
            <a:ext cx="4899471" cy="2754444"/>
          </a:xfrm>
          <a:prstGeom prst="rect">
            <a:avLst/>
          </a:prstGeom>
        </p:spPr>
      </p:pic>
    </p:spTree>
    <p:extLst>
      <p:ext uri="{BB962C8B-B14F-4D97-AF65-F5344CB8AC3E}">
        <p14:creationId xmlns:p14="http://schemas.microsoft.com/office/powerpoint/2010/main" val="356066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AF7B0-8FBC-4FB5-A7DF-4DA5355590E2}"/>
              </a:ext>
            </a:extLst>
          </p:cNvPr>
          <p:cNvSpPr>
            <a:spLocks noGrp="1"/>
          </p:cNvSpPr>
          <p:nvPr>
            <p:ph type="title"/>
          </p:nvPr>
        </p:nvSpPr>
        <p:spPr/>
        <p:txBody>
          <a:bodyPr/>
          <a:lstStyle/>
          <a:p>
            <a:r>
              <a:rPr lang="en-US" dirty="0">
                <a:latin typeface="Abadi" panose="020B0604020104020204" pitchFamily="34" charset="0"/>
              </a:rPr>
              <a:t>Objective</a:t>
            </a:r>
            <a:r>
              <a:rPr lang="en-US" dirty="0"/>
              <a:t> </a:t>
            </a:r>
            <a:endParaRPr lang="en-GB" dirty="0"/>
          </a:p>
        </p:txBody>
      </p:sp>
      <p:sp>
        <p:nvSpPr>
          <p:cNvPr id="3" name="Content Placeholder 2">
            <a:extLst>
              <a:ext uri="{FF2B5EF4-FFF2-40B4-BE49-F238E27FC236}">
                <a16:creationId xmlns:a16="http://schemas.microsoft.com/office/drawing/2014/main" id="{C3802115-8B77-4BEC-8CE0-6A3A06C97249}"/>
              </a:ext>
            </a:extLst>
          </p:cNvPr>
          <p:cNvSpPr>
            <a:spLocks noGrp="1"/>
          </p:cNvSpPr>
          <p:nvPr>
            <p:ph idx="1"/>
          </p:nvPr>
        </p:nvSpPr>
        <p:spPr>
          <a:xfrm>
            <a:off x="1261871" y="1828800"/>
            <a:ext cx="5338954" cy="4351337"/>
          </a:xfrm>
        </p:spPr>
        <p:txBody>
          <a:bodyPr>
            <a:normAutofit fontScale="25000" lnSpcReduction="20000"/>
          </a:bodyPr>
          <a:lstStyle/>
          <a:p>
            <a:pPr algn="just">
              <a:lnSpc>
                <a:spcPct val="107000"/>
              </a:lnSpc>
              <a:spcAft>
                <a:spcPts val="800"/>
              </a:spcAft>
            </a:pPr>
            <a:r>
              <a:rPr lang="en-US" sz="8000" dirty="0">
                <a:latin typeface="Calibri" panose="020F0502020204030204" pitchFamily="34" charset="0"/>
                <a:cs typeface="Calibri" panose="020F0502020204030204" pitchFamily="34" charset="0"/>
              </a:rPr>
              <a:t>Latest geochemical and sclerochronological study (de Winter, 2020) reveals that rudists are photosymbionts bearing bivalves. </a:t>
            </a:r>
          </a:p>
          <a:p>
            <a:pPr lvl="1" algn="just">
              <a:lnSpc>
                <a:spcPct val="107000"/>
              </a:lnSpc>
              <a:spcAft>
                <a:spcPts val="800"/>
              </a:spcAft>
            </a:pPr>
            <a:endParaRPr lang="en-GB" sz="7800" dirty="0">
              <a:latin typeface="Calibri" panose="020F0502020204030204" pitchFamily="34" charset="0"/>
              <a:ea typeface="Calibri" panose="020F0502020204030204" pitchFamily="34" charset="0"/>
              <a:cs typeface="Calibri" panose="020F0502020204030204" pitchFamily="34" charset="0"/>
            </a:endParaRPr>
          </a:p>
          <a:p>
            <a:pPr lvl="1" algn="just">
              <a:lnSpc>
                <a:spcPct val="107000"/>
              </a:lnSpc>
              <a:spcAft>
                <a:spcPts val="800"/>
              </a:spcAft>
            </a:pPr>
            <a:r>
              <a:rPr lang="en-GB" sz="7800" dirty="0">
                <a:latin typeface="Calibri" panose="020F0502020204030204" pitchFamily="34" charset="0"/>
                <a:ea typeface="Calibri" panose="020F0502020204030204" pitchFamily="34" charset="0"/>
                <a:cs typeface="Calibri" panose="020F0502020204030204" pitchFamily="34" charset="0"/>
              </a:rPr>
              <a:t>Investigating</a:t>
            </a:r>
            <a:r>
              <a:rPr lang="en-GB" sz="7800" dirty="0">
                <a:effectLst/>
                <a:latin typeface="Calibri" panose="020F0502020204030204" pitchFamily="34" charset="0"/>
                <a:ea typeface="Calibri" panose="020F0502020204030204" pitchFamily="34" charset="0"/>
                <a:cs typeface="Calibri" panose="020F0502020204030204" pitchFamily="34" charset="0"/>
              </a:rPr>
              <a:t> the diversity dynamic and the latitudinal position of symbiont bearing rudists  and zooxanthellate corals throughout the Cretaceous time.  </a:t>
            </a:r>
          </a:p>
          <a:p>
            <a:pPr algn="just">
              <a:lnSpc>
                <a:spcPct val="107000"/>
              </a:lnSpc>
              <a:spcAft>
                <a:spcPts val="800"/>
              </a:spcAft>
            </a:pPr>
            <a:endParaRPr lang="en-US" sz="2200" dirty="0">
              <a:latin typeface="Calibri" panose="020F0502020204030204" pitchFamily="34" charset="0"/>
              <a:cs typeface="Calibri" panose="020F0502020204030204" pitchFamily="34" charset="0"/>
            </a:endParaRPr>
          </a:p>
          <a:p>
            <a:pPr marL="0" indent="0">
              <a:lnSpc>
                <a:spcPct val="107000"/>
              </a:lnSpc>
              <a:spcAft>
                <a:spcPts val="800"/>
              </a:spcAft>
              <a:buNone/>
            </a:pPr>
            <a:endParaRPr lang="en-GB" sz="8000" dirty="0">
              <a:latin typeface="Calibri" panose="020F0502020204030204" pitchFamily="34" charset="0"/>
              <a:cs typeface="Calibri" panose="020F0502020204030204" pitchFamily="34" charset="0"/>
            </a:endParaRPr>
          </a:p>
          <a:p>
            <a:pPr>
              <a:lnSpc>
                <a:spcPct val="107000"/>
              </a:lnSpc>
              <a:spcAft>
                <a:spcPts val="800"/>
              </a:spcAft>
            </a:pPr>
            <a:endParaRPr lang="en-US" sz="1600" dirty="0">
              <a:solidFill>
                <a:srgbClr val="000000"/>
              </a:solidFill>
              <a:latin typeface="&amp;quot"/>
            </a:endParaRPr>
          </a:p>
          <a:p>
            <a:pPr>
              <a:lnSpc>
                <a:spcPct val="107000"/>
              </a:lnSpc>
              <a:spcAft>
                <a:spcPts val="800"/>
              </a:spcAft>
            </a:pPr>
            <a:endParaRPr lang="en-GB" sz="1600" b="0" i="0" u="none" strike="noStrike" dirty="0">
              <a:solidFill>
                <a:srgbClr val="000000"/>
              </a:solidFill>
              <a:effectLst/>
              <a:latin typeface="&amp;quot"/>
            </a:endParaRPr>
          </a:p>
          <a:p>
            <a:pPr>
              <a:lnSpc>
                <a:spcPct val="107000"/>
              </a:lnSpc>
              <a:spcAft>
                <a:spcPts val="800"/>
              </a:spcAft>
            </a:pPr>
            <a:r>
              <a:rPr lang="en-GB" sz="1600" b="0" i="0" u="none" strike="noStrike" dirty="0">
                <a:solidFill>
                  <a:srgbClr val="000000"/>
                </a:solidFill>
                <a:effectLst/>
                <a:latin typeface="&amp;quot"/>
              </a:rPr>
              <a:t> </a:t>
            </a:r>
          </a:p>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97BE09B0-B9F9-42C1-8F9E-05A34003B874}"/>
              </a:ext>
            </a:extLst>
          </p:cNvPr>
          <p:cNvSpPr>
            <a:spLocks noGrp="1"/>
          </p:cNvSpPr>
          <p:nvPr>
            <p:ph type="sldNum" sz="quarter" idx="12"/>
          </p:nvPr>
        </p:nvSpPr>
        <p:spPr/>
        <p:txBody>
          <a:bodyPr>
            <a:normAutofit/>
          </a:bodyPr>
          <a:lstStyle/>
          <a:p>
            <a:fld id="{AAD6A446-4A46-4A4E-AA81-5D2E23EDD94D}" type="slidenum">
              <a:rPr lang="en-GB" sz="1400" smtClean="0">
                <a:solidFill>
                  <a:schemeClr val="accent2">
                    <a:lumMod val="50000"/>
                  </a:schemeClr>
                </a:solidFill>
                <a:latin typeface="Abadi" panose="020B0604020104020204" pitchFamily="34" charset="0"/>
              </a:rPr>
              <a:t>3</a:t>
            </a:fld>
            <a:endParaRPr lang="en-GB" dirty="0">
              <a:solidFill>
                <a:schemeClr val="accent2">
                  <a:lumMod val="50000"/>
                </a:schemeClr>
              </a:solidFill>
              <a:latin typeface="Abadi" panose="020B0604020104020204" pitchFamily="34" charset="0"/>
            </a:endParaRPr>
          </a:p>
        </p:txBody>
      </p:sp>
      <p:pic>
        <p:nvPicPr>
          <p:cNvPr id="8" name="Graphic 7" descr="Bullseye">
            <a:extLst>
              <a:ext uri="{FF2B5EF4-FFF2-40B4-BE49-F238E27FC236}">
                <a16:creationId xmlns:a16="http://schemas.microsoft.com/office/drawing/2014/main" id="{DB005F7B-AD43-410F-8039-BE3B450E18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48525" y="976857"/>
            <a:ext cx="4352400" cy="4352400"/>
          </a:xfrm>
          <a:prstGeom prst="rect">
            <a:avLst/>
          </a:prstGeom>
        </p:spPr>
      </p:pic>
      <p:pic>
        <p:nvPicPr>
          <p:cNvPr id="9" name="Graphic 8" descr="Arrow: Rotate left">
            <a:extLst>
              <a:ext uri="{FF2B5EF4-FFF2-40B4-BE49-F238E27FC236}">
                <a16:creationId xmlns:a16="http://schemas.microsoft.com/office/drawing/2014/main" id="{A3495655-1CAA-4E61-90FE-93F697A7029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6200000">
            <a:off x="1005839" y="2709106"/>
            <a:ext cx="914400" cy="914400"/>
          </a:xfrm>
          <a:prstGeom prst="rect">
            <a:avLst/>
          </a:prstGeom>
        </p:spPr>
      </p:pic>
    </p:spTree>
    <p:extLst>
      <p:ext uri="{BB962C8B-B14F-4D97-AF65-F5344CB8AC3E}">
        <p14:creationId xmlns:p14="http://schemas.microsoft.com/office/powerpoint/2010/main" val="876197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98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AF7B0-8FBC-4FB5-A7DF-4DA5355590E2}"/>
              </a:ext>
            </a:extLst>
          </p:cNvPr>
          <p:cNvSpPr>
            <a:spLocks noGrp="1"/>
          </p:cNvSpPr>
          <p:nvPr>
            <p:ph type="title"/>
          </p:nvPr>
        </p:nvSpPr>
        <p:spPr/>
        <p:txBody>
          <a:bodyPr/>
          <a:lstStyle/>
          <a:p>
            <a:r>
              <a:rPr lang="en-US" dirty="0">
                <a:latin typeface="Abadi" panose="020B0604020104020204" pitchFamily="34" charset="0"/>
              </a:rPr>
              <a:t>Hypothesis </a:t>
            </a:r>
            <a:r>
              <a:rPr lang="en-US" dirty="0"/>
              <a:t> </a:t>
            </a:r>
            <a:endParaRPr lang="en-GB" dirty="0"/>
          </a:p>
        </p:txBody>
      </p:sp>
      <p:sp>
        <p:nvSpPr>
          <p:cNvPr id="3" name="Content Placeholder 2">
            <a:extLst>
              <a:ext uri="{FF2B5EF4-FFF2-40B4-BE49-F238E27FC236}">
                <a16:creationId xmlns:a16="http://schemas.microsoft.com/office/drawing/2014/main" id="{C3802115-8B77-4BEC-8CE0-6A3A06C97249}"/>
              </a:ext>
            </a:extLst>
          </p:cNvPr>
          <p:cNvSpPr>
            <a:spLocks noGrp="1"/>
          </p:cNvSpPr>
          <p:nvPr>
            <p:ph idx="1"/>
          </p:nvPr>
        </p:nvSpPr>
        <p:spPr>
          <a:xfrm>
            <a:off x="1261871" y="1895475"/>
            <a:ext cx="5338954" cy="4351337"/>
          </a:xfrm>
        </p:spPr>
        <p:txBody>
          <a:bodyPr>
            <a:normAutofit fontScale="25000" lnSpcReduction="20000"/>
          </a:bodyPr>
          <a:lstStyle/>
          <a:p>
            <a:pPr marL="0" indent="0" algn="just">
              <a:lnSpc>
                <a:spcPct val="107000"/>
              </a:lnSpc>
              <a:spcAft>
                <a:spcPts val="800"/>
              </a:spcAft>
              <a:buNone/>
            </a:pPr>
            <a:r>
              <a:rPr lang="en-GB" sz="8000" dirty="0">
                <a:effectLst/>
                <a:latin typeface="Calibri" panose="020F0502020204030204" pitchFamily="34" charset="0"/>
                <a:ea typeface="Calibri" panose="020F0502020204030204" pitchFamily="34" charset="0"/>
                <a:cs typeface="Calibri" panose="020F0502020204030204" pitchFamily="34" charset="0"/>
              </a:rPr>
              <a:t>The high efficiency of photosymbionts rudists promotes their success in expanding within the tropical regions and assessed by their shell morphological features, they impede the growth of zooxanthellate corals communities throughout the Cretaceous time. </a:t>
            </a:r>
          </a:p>
          <a:p>
            <a:pPr algn="just">
              <a:lnSpc>
                <a:spcPct val="107000"/>
              </a:lnSpc>
              <a:spcAft>
                <a:spcPts val="800"/>
              </a:spcAft>
            </a:pPr>
            <a:endParaRPr lang="en-US" sz="2200" dirty="0">
              <a:latin typeface="Calibri" panose="020F0502020204030204" pitchFamily="34" charset="0"/>
              <a:cs typeface="Calibri" panose="020F0502020204030204" pitchFamily="34" charset="0"/>
            </a:endParaRPr>
          </a:p>
          <a:p>
            <a:pPr marL="0" indent="0">
              <a:lnSpc>
                <a:spcPct val="107000"/>
              </a:lnSpc>
              <a:spcAft>
                <a:spcPts val="800"/>
              </a:spcAft>
              <a:buNone/>
            </a:pPr>
            <a:endParaRPr lang="en-GB" sz="8000" dirty="0">
              <a:latin typeface="Calibri" panose="020F0502020204030204" pitchFamily="34" charset="0"/>
              <a:cs typeface="Calibri" panose="020F0502020204030204" pitchFamily="34" charset="0"/>
            </a:endParaRPr>
          </a:p>
          <a:p>
            <a:pPr>
              <a:lnSpc>
                <a:spcPct val="107000"/>
              </a:lnSpc>
              <a:spcAft>
                <a:spcPts val="800"/>
              </a:spcAft>
            </a:pPr>
            <a:endParaRPr lang="en-US" sz="1600" dirty="0">
              <a:solidFill>
                <a:srgbClr val="000000"/>
              </a:solidFill>
              <a:latin typeface="&amp;quot"/>
            </a:endParaRPr>
          </a:p>
          <a:p>
            <a:pPr>
              <a:lnSpc>
                <a:spcPct val="107000"/>
              </a:lnSpc>
              <a:spcAft>
                <a:spcPts val="800"/>
              </a:spcAft>
            </a:pPr>
            <a:endParaRPr lang="en-GB" sz="1600" b="0" i="0" u="none" strike="noStrike" dirty="0">
              <a:solidFill>
                <a:srgbClr val="000000"/>
              </a:solidFill>
              <a:effectLst/>
              <a:latin typeface="&amp;quot"/>
            </a:endParaRPr>
          </a:p>
          <a:p>
            <a:pPr>
              <a:lnSpc>
                <a:spcPct val="107000"/>
              </a:lnSpc>
              <a:spcAft>
                <a:spcPts val="800"/>
              </a:spcAft>
            </a:pPr>
            <a:r>
              <a:rPr lang="en-GB" sz="1600" b="0" i="0" u="none" strike="noStrike" dirty="0">
                <a:solidFill>
                  <a:srgbClr val="000000"/>
                </a:solidFill>
                <a:effectLst/>
                <a:latin typeface="&amp;quot"/>
              </a:rPr>
              <a:t> </a:t>
            </a:r>
          </a:p>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US" sz="2200" dirty="0">
              <a:latin typeface="Calibri" panose="020F0502020204030204" pitchFamily="34" charset="0"/>
              <a:cs typeface="Calibri" panose="020F0502020204030204" pitchFamily="34" charset="0"/>
            </a:endParaRPr>
          </a:p>
          <a:p>
            <a:pPr marL="0" indent="0">
              <a:lnSpc>
                <a:spcPct val="107000"/>
              </a:lnSpc>
              <a:spcAft>
                <a:spcPts val="800"/>
              </a:spcAft>
              <a:buNone/>
            </a:pPr>
            <a:endParaRPr lang="en-GB" sz="8000" dirty="0">
              <a:latin typeface="Calibri" panose="020F0502020204030204" pitchFamily="34" charset="0"/>
              <a:cs typeface="Calibri" panose="020F0502020204030204" pitchFamily="34" charset="0"/>
            </a:endParaRPr>
          </a:p>
          <a:p>
            <a:pPr>
              <a:lnSpc>
                <a:spcPct val="107000"/>
              </a:lnSpc>
              <a:spcAft>
                <a:spcPts val="800"/>
              </a:spcAft>
            </a:pPr>
            <a:endParaRPr lang="en-US" sz="1600" dirty="0">
              <a:solidFill>
                <a:srgbClr val="000000"/>
              </a:solidFill>
              <a:latin typeface="&amp;quot"/>
            </a:endParaRPr>
          </a:p>
          <a:p>
            <a:pPr>
              <a:lnSpc>
                <a:spcPct val="107000"/>
              </a:lnSpc>
              <a:spcAft>
                <a:spcPts val="800"/>
              </a:spcAft>
            </a:pPr>
            <a:endParaRPr lang="en-GB" sz="1600" b="0" i="0" u="none" strike="noStrike" dirty="0">
              <a:solidFill>
                <a:srgbClr val="000000"/>
              </a:solidFill>
              <a:effectLst/>
              <a:latin typeface="&amp;quot"/>
            </a:endParaRPr>
          </a:p>
          <a:p>
            <a:pPr>
              <a:lnSpc>
                <a:spcPct val="107000"/>
              </a:lnSpc>
              <a:spcAft>
                <a:spcPts val="800"/>
              </a:spcAft>
            </a:pPr>
            <a:r>
              <a:rPr lang="en-GB" sz="1600" b="0" i="0" u="none" strike="noStrike" dirty="0">
                <a:solidFill>
                  <a:srgbClr val="000000"/>
                </a:solidFill>
                <a:effectLst/>
                <a:latin typeface="&amp;quot"/>
              </a:rPr>
              <a:t> </a:t>
            </a:r>
          </a:p>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GB"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97BE09B0-B9F9-42C1-8F9E-05A34003B874}"/>
              </a:ext>
            </a:extLst>
          </p:cNvPr>
          <p:cNvSpPr>
            <a:spLocks noGrp="1"/>
          </p:cNvSpPr>
          <p:nvPr>
            <p:ph type="sldNum" sz="quarter" idx="12"/>
          </p:nvPr>
        </p:nvSpPr>
        <p:spPr/>
        <p:txBody>
          <a:bodyPr>
            <a:normAutofit/>
          </a:bodyPr>
          <a:lstStyle/>
          <a:p>
            <a:fld id="{AAD6A446-4A46-4A4E-AA81-5D2E23EDD94D}" type="slidenum">
              <a:rPr lang="en-GB" sz="1400" smtClean="0">
                <a:solidFill>
                  <a:schemeClr val="accent2">
                    <a:lumMod val="50000"/>
                  </a:schemeClr>
                </a:solidFill>
                <a:latin typeface="Abadi" panose="020B0604020104020204" pitchFamily="34" charset="0"/>
              </a:rPr>
              <a:t>4</a:t>
            </a:fld>
            <a:endParaRPr lang="en-GB" dirty="0">
              <a:solidFill>
                <a:schemeClr val="accent2">
                  <a:lumMod val="50000"/>
                </a:schemeClr>
              </a:solidFill>
              <a:latin typeface="Abadi" panose="020B0604020104020204" pitchFamily="34" charset="0"/>
            </a:endParaRPr>
          </a:p>
        </p:txBody>
      </p:sp>
      <p:pic>
        <p:nvPicPr>
          <p:cNvPr id="4" name="Graphic 3" descr="Lights On">
            <a:extLst>
              <a:ext uri="{FF2B5EF4-FFF2-40B4-BE49-F238E27FC236}">
                <a16:creationId xmlns:a16="http://schemas.microsoft.com/office/drawing/2014/main" id="{3340BAF1-2D47-49C8-8BEF-1E51D138954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98703" y="976857"/>
            <a:ext cx="4351337" cy="4351337"/>
          </a:xfrm>
          <a:prstGeom prst="rect">
            <a:avLst/>
          </a:prstGeom>
        </p:spPr>
      </p:pic>
    </p:spTree>
    <p:extLst>
      <p:ext uri="{BB962C8B-B14F-4D97-AF65-F5344CB8AC3E}">
        <p14:creationId xmlns:p14="http://schemas.microsoft.com/office/powerpoint/2010/main" val="3123788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C4C0C-1CD2-41CC-8BD6-8501E71479AE}"/>
              </a:ext>
            </a:extLst>
          </p:cNvPr>
          <p:cNvSpPr>
            <a:spLocks noGrp="1"/>
          </p:cNvSpPr>
          <p:nvPr>
            <p:ph type="title"/>
          </p:nvPr>
        </p:nvSpPr>
        <p:spPr/>
        <p:txBody>
          <a:bodyPr/>
          <a:lstStyle/>
          <a:p>
            <a:r>
              <a:rPr lang="en-GB" dirty="0">
                <a:latin typeface="Abadi" panose="020B0604020104020204" pitchFamily="34" charset="0"/>
              </a:rPr>
              <a:t>Material and methods </a:t>
            </a:r>
          </a:p>
        </p:txBody>
      </p:sp>
      <p:sp>
        <p:nvSpPr>
          <p:cNvPr id="5" name="Slide Number Placeholder 4">
            <a:extLst>
              <a:ext uri="{FF2B5EF4-FFF2-40B4-BE49-F238E27FC236}">
                <a16:creationId xmlns:a16="http://schemas.microsoft.com/office/drawing/2014/main" id="{097E0F59-37D4-42CB-B41D-F238CA4A0744}"/>
              </a:ext>
            </a:extLst>
          </p:cNvPr>
          <p:cNvSpPr>
            <a:spLocks noGrp="1"/>
          </p:cNvSpPr>
          <p:nvPr>
            <p:ph type="sldNum" sz="quarter" idx="12"/>
          </p:nvPr>
        </p:nvSpPr>
        <p:spPr/>
        <p:txBody>
          <a:bodyPr>
            <a:normAutofit/>
          </a:bodyPr>
          <a:lstStyle/>
          <a:p>
            <a:fld id="{AAD6A446-4A46-4A4E-AA81-5D2E23EDD94D}" type="slidenum">
              <a:rPr lang="en-GB" sz="1400" smtClean="0">
                <a:solidFill>
                  <a:schemeClr val="accent2">
                    <a:lumMod val="50000"/>
                  </a:schemeClr>
                </a:solidFill>
                <a:latin typeface="Abadi" panose="020B0604020104020204" pitchFamily="34" charset="0"/>
              </a:rPr>
              <a:pPr/>
              <a:t>5</a:t>
            </a:fld>
            <a:endParaRPr lang="en-GB" dirty="0">
              <a:solidFill>
                <a:schemeClr val="tx1">
                  <a:lumMod val="65000"/>
                  <a:lumOff val="35000"/>
                </a:schemeClr>
              </a:solidFill>
            </a:endParaRPr>
          </a:p>
        </p:txBody>
      </p:sp>
      <p:pic>
        <p:nvPicPr>
          <p:cNvPr id="10" name="Graphic 9" descr="Folder Search">
            <a:extLst>
              <a:ext uri="{FF2B5EF4-FFF2-40B4-BE49-F238E27FC236}">
                <a16:creationId xmlns:a16="http://schemas.microsoft.com/office/drawing/2014/main" id="{E7FDDCDA-1614-45AE-87CD-89BEC77D5BA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01900" y="1522957"/>
            <a:ext cx="1928571" cy="1928571"/>
          </a:xfrm>
          <a:prstGeom prst="rect">
            <a:avLst/>
          </a:prstGeom>
        </p:spPr>
      </p:pic>
      <p:sp>
        <p:nvSpPr>
          <p:cNvPr id="15" name="TextBox 14">
            <a:extLst>
              <a:ext uri="{FF2B5EF4-FFF2-40B4-BE49-F238E27FC236}">
                <a16:creationId xmlns:a16="http://schemas.microsoft.com/office/drawing/2014/main" id="{6B842E3D-4AAD-43F8-B58C-C1EB2EDFE1EE}"/>
              </a:ext>
            </a:extLst>
          </p:cNvPr>
          <p:cNvSpPr txBox="1"/>
          <p:nvPr/>
        </p:nvSpPr>
        <p:spPr>
          <a:xfrm>
            <a:off x="2093149" y="3429000"/>
            <a:ext cx="3152471" cy="2215991"/>
          </a:xfrm>
          <a:prstGeom prst="rect">
            <a:avLst/>
          </a:prstGeom>
          <a:noFill/>
        </p:spPr>
        <p:txBody>
          <a:bodyPr wrap="square" rtlCol="0">
            <a:spAutoFit/>
          </a:bodyPr>
          <a:lstStyle/>
          <a:p>
            <a:pPr marL="342900" indent="-342900">
              <a:buFont typeface="Arial" panose="020B0604020202020204" pitchFamily="34" charset="0"/>
              <a:buChar char="•"/>
            </a:pPr>
            <a:r>
              <a:rPr lang="en-GB" sz="2000" dirty="0">
                <a:solidFill>
                  <a:schemeClr val="tx1">
                    <a:lumMod val="65000"/>
                    <a:lumOff val="35000"/>
                  </a:schemeClr>
                </a:solidFill>
                <a:latin typeface="Calibri" panose="020F0502020204030204" pitchFamily="34" charset="0"/>
                <a:cs typeface="Calibri" panose="020F0502020204030204" pitchFamily="34" charset="0"/>
              </a:rPr>
              <a:t>Rudists and zooxanthellate corals data from </a:t>
            </a:r>
            <a:r>
              <a:rPr lang="en-GB" sz="2000" b="1" dirty="0">
                <a:solidFill>
                  <a:schemeClr val="tx1">
                    <a:lumMod val="65000"/>
                    <a:lumOff val="35000"/>
                  </a:schemeClr>
                </a:solidFill>
                <a:latin typeface="Calibri" panose="020F0502020204030204" pitchFamily="34" charset="0"/>
                <a:cs typeface="Calibri" panose="020F0502020204030204" pitchFamily="34" charset="0"/>
              </a:rPr>
              <a:t>PBDB</a:t>
            </a:r>
          </a:p>
          <a:p>
            <a:pPr marL="342900" indent="-342900">
              <a:buFont typeface="Arial" panose="020B0604020202020204" pitchFamily="34" charset="0"/>
              <a:buChar char="•"/>
            </a:pPr>
            <a:r>
              <a:rPr lang="en-GB" sz="2000" b="1" i="0" u="none" strike="noStrike" dirty="0" err="1">
                <a:solidFill>
                  <a:schemeClr val="tx1">
                    <a:lumMod val="65000"/>
                    <a:lumOff val="35000"/>
                  </a:schemeClr>
                </a:solidFill>
                <a:effectLst/>
                <a:latin typeface="Calibri" panose="020F0502020204030204" pitchFamily="34" charset="0"/>
                <a:cs typeface="Calibri" panose="020F0502020204030204" pitchFamily="34" charset="0"/>
              </a:rPr>
              <a:t>divDyn</a:t>
            </a:r>
            <a:r>
              <a:rPr lang="en-GB" sz="2000" b="1" i="0" u="none" strike="noStrike" dirty="0">
                <a:solidFill>
                  <a:schemeClr val="tx1">
                    <a:lumMod val="65000"/>
                    <a:lumOff val="35000"/>
                  </a:schemeClr>
                </a:solidFill>
                <a:effectLst/>
                <a:latin typeface="Calibri" panose="020F0502020204030204" pitchFamily="34" charset="0"/>
                <a:cs typeface="Calibri" panose="020F0502020204030204" pitchFamily="34" charset="0"/>
              </a:rPr>
              <a:t> 0.8.0 </a:t>
            </a:r>
            <a:r>
              <a:rPr lang="en-GB" sz="2000" i="0" u="none" strike="noStrike" dirty="0">
                <a:solidFill>
                  <a:schemeClr val="tx1">
                    <a:lumMod val="65000"/>
                    <a:lumOff val="35000"/>
                  </a:schemeClr>
                </a:solidFill>
                <a:effectLst/>
                <a:latin typeface="Calibri" panose="020F0502020204030204" pitchFamily="34" charset="0"/>
                <a:cs typeface="Calibri" panose="020F0502020204030204" pitchFamily="34" charset="0"/>
              </a:rPr>
              <a:t>package</a:t>
            </a:r>
          </a:p>
          <a:p>
            <a:pPr marL="342900" indent="-342900">
              <a:buFont typeface="Arial" panose="020B0604020202020204" pitchFamily="34" charset="0"/>
              <a:buChar char="•"/>
            </a:pPr>
            <a:r>
              <a:rPr lang="en-GB" sz="2000" dirty="0" err="1">
                <a:solidFill>
                  <a:schemeClr val="tx1">
                    <a:lumMod val="65000"/>
                    <a:lumOff val="35000"/>
                  </a:schemeClr>
                </a:solidFill>
                <a:latin typeface="Calibri" panose="020F0502020204030204" pitchFamily="34" charset="0"/>
                <a:cs typeface="Calibri" panose="020F0502020204030204" pitchFamily="34" charset="0"/>
              </a:rPr>
              <a:t>C</a:t>
            </a:r>
            <a:r>
              <a:rPr lang="en-GB" sz="2000" i="0" u="none" strike="noStrike" dirty="0" err="1">
                <a:solidFill>
                  <a:schemeClr val="tx1">
                    <a:lumMod val="65000"/>
                    <a:lumOff val="35000"/>
                  </a:schemeClr>
                </a:solidFill>
                <a:effectLst/>
                <a:latin typeface="Calibri" panose="020F0502020204030204" pitchFamily="34" charset="0"/>
                <a:cs typeface="Calibri" panose="020F0502020204030204" pitchFamily="34" charset="0"/>
              </a:rPr>
              <a:t>hronosphere</a:t>
            </a:r>
            <a:r>
              <a:rPr lang="en-GB" sz="2000" i="0" u="none" strike="noStrike" dirty="0">
                <a:solidFill>
                  <a:schemeClr val="tx1">
                    <a:lumMod val="65000"/>
                    <a:lumOff val="35000"/>
                  </a:schemeClr>
                </a:solidFill>
                <a:effectLst/>
                <a:latin typeface="Calibri" panose="020F0502020204030204" pitchFamily="34" charset="0"/>
                <a:cs typeface="Calibri" panose="020F0502020204030204" pitchFamily="34" charset="0"/>
              </a:rPr>
              <a:t> package</a:t>
            </a:r>
            <a:endParaRPr lang="en-GB" sz="2000" dirty="0">
              <a:solidFill>
                <a:schemeClr val="tx1">
                  <a:lumMod val="65000"/>
                  <a:lumOff val="35000"/>
                </a:schemeClr>
              </a:solidFill>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GB" sz="2000" dirty="0">
              <a:solidFill>
                <a:schemeClr val="tx1">
                  <a:lumMod val="65000"/>
                  <a:lumOff val="35000"/>
                </a:schemeClr>
              </a:solidFill>
              <a:latin typeface="Calibri" panose="020F0502020204030204" pitchFamily="34" charset="0"/>
              <a:cs typeface="Calibri" panose="020F0502020204030204" pitchFamily="34" charset="0"/>
            </a:endParaRPr>
          </a:p>
          <a:p>
            <a:endParaRPr lang="en-GB" dirty="0">
              <a:solidFill>
                <a:schemeClr val="tx1">
                  <a:lumMod val="65000"/>
                  <a:lumOff val="35000"/>
                </a:schemeClr>
              </a:solidFill>
              <a:latin typeface="Calibri" panose="020F0502020204030204" pitchFamily="34" charset="0"/>
              <a:cs typeface="Calibri" panose="020F0502020204030204" pitchFamily="34" charset="0"/>
            </a:endParaRPr>
          </a:p>
        </p:txBody>
      </p:sp>
      <p:pic>
        <p:nvPicPr>
          <p:cNvPr id="17" name="Graphic 16" descr="Workflow">
            <a:extLst>
              <a:ext uri="{FF2B5EF4-FFF2-40B4-BE49-F238E27FC236}">
                <a16:creationId xmlns:a16="http://schemas.microsoft.com/office/drawing/2014/main" id="{546F0228-7D20-469A-AEE6-3398F9A02F3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925594" y="1625601"/>
            <a:ext cx="1663700" cy="1663700"/>
          </a:xfrm>
          <a:prstGeom prst="rect">
            <a:avLst/>
          </a:prstGeom>
        </p:spPr>
      </p:pic>
      <p:sp>
        <p:nvSpPr>
          <p:cNvPr id="19" name="TextBox 18">
            <a:extLst>
              <a:ext uri="{FF2B5EF4-FFF2-40B4-BE49-F238E27FC236}">
                <a16:creationId xmlns:a16="http://schemas.microsoft.com/office/drawing/2014/main" id="{73CA2EBC-39FA-4B76-8F39-5283433F56D6}"/>
              </a:ext>
            </a:extLst>
          </p:cNvPr>
          <p:cNvSpPr txBox="1"/>
          <p:nvPr/>
        </p:nvSpPr>
        <p:spPr>
          <a:xfrm>
            <a:off x="7418356" y="3416300"/>
            <a:ext cx="3594100" cy="2862322"/>
          </a:xfrm>
          <a:prstGeom prst="rect">
            <a:avLst/>
          </a:prstGeom>
          <a:noFill/>
        </p:spPr>
        <p:txBody>
          <a:bodyPr wrap="square" rtlCol="0">
            <a:spAutoFit/>
          </a:bodyPr>
          <a:lstStyle/>
          <a:p>
            <a:pPr marL="285750" indent="-285750">
              <a:buFont typeface="Arial" panose="020B0604020202020204" pitchFamily="34" charset="0"/>
              <a:buChar char="•"/>
            </a:pPr>
            <a:r>
              <a:rPr lang="en-GB" sz="2000" i="0" u="none" strike="noStrike" dirty="0">
                <a:solidFill>
                  <a:schemeClr val="tx1">
                    <a:lumMod val="65000"/>
                    <a:lumOff val="35000"/>
                  </a:schemeClr>
                </a:solidFill>
                <a:effectLst/>
                <a:latin typeface="Calibri" panose="020F0502020204030204" pitchFamily="34" charset="0"/>
                <a:cs typeface="Calibri" panose="020F0502020204030204" pitchFamily="34" charset="0"/>
              </a:rPr>
              <a:t>Data processing</a:t>
            </a:r>
          </a:p>
          <a:p>
            <a:pPr marL="285750" indent="-285750">
              <a:buFont typeface="Arial" panose="020B0604020202020204" pitchFamily="34" charset="0"/>
              <a:buChar char="•"/>
            </a:pPr>
            <a:r>
              <a:rPr lang="en-GB" sz="2000" i="0" u="none" strike="noStrike" dirty="0">
                <a:solidFill>
                  <a:schemeClr val="tx1">
                    <a:lumMod val="65000"/>
                    <a:lumOff val="35000"/>
                  </a:schemeClr>
                </a:solidFill>
                <a:effectLst/>
                <a:latin typeface="Calibri" panose="020F0502020204030204" pitchFamily="34" charset="0"/>
                <a:cs typeface="Calibri" panose="020F0502020204030204" pitchFamily="34" charset="0"/>
              </a:rPr>
              <a:t>Sampling assessment</a:t>
            </a:r>
            <a:endParaRPr lang="en-GB" sz="2000" dirty="0">
              <a:solidFill>
                <a:schemeClr val="tx1">
                  <a:lumMod val="65000"/>
                  <a:lumOff val="35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2000" i="0" u="none" strike="noStrike" dirty="0">
                <a:solidFill>
                  <a:schemeClr val="tx1">
                    <a:lumMod val="65000"/>
                    <a:lumOff val="35000"/>
                  </a:schemeClr>
                </a:solidFill>
                <a:effectLst/>
                <a:latin typeface="Calibri" panose="020F0502020204030204" pitchFamily="34" charset="0"/>
                <a:cs typeface="Calibri" panose="020F0502020204030204" pitchFamily="34" charset="0"/>
              </a:rPr>
              <a:t>Richness through time</a:t>
            </a:r>
          </a:p>
          <a:p>
            <a:pPr marL="285750" indent="-285750">
              <a:buFont typeface="Arial" panose="020B0604020202020204" pitchFamily="34" charset="0"/>
              <a:buChar char="•"/>
            </a:pPr>
            <a:r>
              <a:rPr lang="en-GB" sz="2000" i="0" u="none" strike="noStrike" dirty="0">
                <a:solidFill>
                  <a:schemeClr val="tx1">
                    <a:lumMod val="65000"/>
                    <a:lumOff val="35000"/>
                  </a:schemeClr>
                </a:solidFill>
                <a:effectLst/>
                <a:latin typeface="Calibri" panose="020F0502020204030204" pitchFamily="34" charset="0"/>
                <a:cs typeface="Calibri" panose="020F0502020204030204" pitchFamily="34" charset="0"/>
              </a:rPr>
              <a:t>Subsampling:</a:t>
            </a:r>
          </a:p>
          <a:p>
            <a:pPr lvl="1"/>
            <a:r>
              <a:rPr lang="en-GB" sz="2000" b="1" dirty="0">
                <a:solidFill>
                  <a:schemeClr val="tx1">
                    <a:lumMod val="65000"/>
                    <a:lumOff val="35000"/>
                  </a:schemeClr>
                </a:solidFill>
                <a:latin typeface="Calibri" panose="020F0502020204030204" pitchFamily="34" charset="0"/>
                <a:cs typeface="Calibri" panose="020F0502020204030204" pitchFamily="34" charset="0"/>
              </a:rPr>
              <a:t>- C</a:t>
            </a:r>
            <a:r>
              <a:rPr lang="en-GB" sz="2000" i="0" u="none" strike="noStrike" dirty="0">
                <a:solidFill>
                  <a:schemeClr val="tx1">
                    <a:lumMod val="65000"/>
                    <a:lumOff val="35000"/>
                  </a:schemeClr>
                </a:solidFill>
                <a:effectLst/>
                <a:latin typeface="Calibri" panose="020F0502020204030204" pitchFamily="34" charset="0"/>
                <a:cs typeface="Calibri" panose="020F0502020204030204" pitchFamily="34" charset="0"/>
              </a:rPr>
              <a:t>lassical </a:t>
            </a:r>
            <a:r>
              <a:rPr lang="en-GB" sz="2000" b="1" i="0" u="none" strike="noStrike" dirty="0">
                <a:solidFill>
                  <a:schemeClr val="tx1">
                    <a:lumMod val="65000"/>
                    <a:lumOff val="35000"/>
                  </a:schemeClr>
                </a:solidFill>
                <a:effectLst/>
                <a:latin typeface="Calibri" panose="020F0502020204030204" pitchFamily="34" charset="0"/>
                <a:cs typeface="Calibri" panose="020F0502020204030204" pitchFamily="34" charset="0"/>
              </a:rPr>
              <a:t>R</a:t>
            </a:r>
            <a:r>
              <a:rPr lang="en-GB" sz="2000" i="0" u="none" strike="noStrike" dirty="0">
                <a:solidFill>
                  <a:schemeClr val="tx1">
                    <a:lumMod val="65000"/>
                    <a:lumOff val="35000"/>
                  </a:schemeClr>
                </a:solidFill>
                <a:effectLst/>
                <a:latin typeface="Calibri" panose="020F0502020204030204" pitchFamily="34" charset="0"/>
                <a:cs typeface="Calibri" panose="020F0502020204030204" pitchFamily="34" charset="0"/>
              </a:rPr>
              <a:t>arefaction</a:t>
            </a:r>
          </a:p>
          <a:p>
            <a:pPr lvl="1"/>
            <a:r>
              <a:rPr lang="en-GB" sz="2000" b="1" i="0" u="none" strike="noStrike" dirty="0">
                <a:solidFill>
                  <a:schemeClr val="tx1">
                    <a:lumMod val="65000"/>
                    <a:lumOff val="35000"/>
                  </a:schemeClr>
                </a:solidFill>
                <a:effectLst/>
                <a:latin typeface="Calibri" panose="020F0502020204030204" pitchFamily="34" charset="0"/>
                <a:cs typeface="Calibri" panose="020F0502020204030204" pitchFamily="34" charset="0"/>
              </a:rPr>
              <a:t>- S</a:t>
            </a:r>
            <a:r>
              <a:rPr lang="en-GB" sz="2000" u="none" strike="noStrike" dirty="0">
                <a:solidFill>
                  <a:schemeClr val="tx1">
                    <a:lumMod val="65000"/>
                    <a:lumOff val="35000"/>
                  </a:schemeClr>
                </a:solidFill>
                <a:effectLst/>
                <a:latin typeface="Calibri" panose="020F0502020204030204" pitchFamily="34" charset="0"/>
                <a:cs typeface="Calibri" panose="020F0502020204030204" pitchFamily="34" charset="0"/>
              </a:rPr>
              <a:t>hareholder </a:t>
            </a:r>
            <a:r>
              <a:rPr lang="en-GB" sz="20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Q</a:t>
            </a:r>
            <a:r>
              <a:rPr lang="en-GB" sz="2000" u="none" strike="noStrike" dirty="0">
                <a:solidFill>
                  <a:schemeClr val="tx1">
                    <a:lumMod val="65000"/>
                    <a:lumOff val="35000"/>
                  </a:schemeClr>
                </a:solidFill>
                <a:effectLst/>
                <a:latin typeface="Calibri" panose="020F0502020204030204" pitchFamily="34" charset="0"/>
                <a:cs typeface="Calibri" panose="020F0502020204030204" pitchFamily="34" charset="0"/>
              </a:rPr>
              <a:t>uorum</a:t>
            </a:r>
            <a:br>
              <a:rPr lang="en-GB" sz="2000" u="none" strike="noStrike" dirty="0">
                <a:solidFill>
                  <a:schemeClr val="tx1">
                    <a:lumMod val="65000"/>
                    <a:lumOff val="35000"/>
                  </a:schemeClr>
                </a:solidFill>
                <a:effectLst/>
                <a:latin typeface="Calibri" panose="020F0502020204030204" pitchFamily="34" charset="0"/>
                <a:cs typeface="Calibri" panose="020F0502020204030204" pitchFamily="34" charset="0"/>
              </a:rPr>
            </a:br>
            <a:r>
              <a:rPr lang="en-GB" sz="2000" u="none" strike="noStrike" dirty="0">
                <a:solidFill>
                  <a:schemeClr val="tx1">
                    <a:lumMod val="65000"/>
                    <a:lumOff val="35000"/>
                  </a:schemeClr>
                </a:solidFill>
                <a:effectLst/>
                <a:latin typeface="Calibri" panose="020F0502020204030204" pitchFamily="34" charset="0"/>
                <a:cs typeface="Calibri" panose="020F0502020204030204" pitchFamily="34" charset="0"/>
              </a:rPr>
              <a:t>  </a:t>
            </a:r>
            <a:r>
              <a:rPr lang="en-GB" sz="20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S</a:t>
            </a:r>
            <a:r>
              <a:rPr lang="en-GB" sz="2000" u="none" strike="noStrike" dirty="0">
                <a:solidFill>
                  <a:schemeClr val="tx1">
                    <a:lumMod val="65000"/>
                    <a:lumOff val="35000"/>
                  </a:schemeClr>
                </a:solidFill>
                <a:effectLst/>
                <a:latin typeface="Calibri" panose="020F0502020204030204" pitchFamily="34" charset="0"/>
                <a:cs typeface="Calibri" panose="020F0502020204030204" pitchFamily="34" charset="0"/>
              </a:rPr>
              <a:t>ubsampling (</a:t>
            </a:r>
            <a:r>
              <a:rPr lang="en-GB" sz="20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SQS</a:t>
            </a:r>
            <a:r>
              <a:rPr lang="en-GB" sz="2000" u="none" strike="noStrike" dirty="0">
                <a:solidFill>
                  <a:schemeClr val="tx1">
                    <a:lumMod val="65000"/>
                    <a:lumOff val="35000"/>
                  </a:schemeClr>
                </a:solidFill>
                <a:effectLst/>
                <a:latin typeface="Calibri" panose="020F0502020204030204" pitchFamily="34" charset="0"/>
                <a:cs typeface="Calibri" panose="020F0502020204030204" pitchFamily="34" charset="0"/>
              </a:rPr>
              <a:t>)</a:t>
            </a:r>
          </a:p>
          <a:p>
            <a:pPr marL="285750" indent="-285750">
              <a:buFont typeface="Arial" panose="020B0604020202020204" pitchFamily="34" charset="0"/>
              <a:buChar char="•"/>
            </a:pPr>
            <a:r>
              <a:rPr lang="en-GB" sz="2000" i="0" u="none" strike="noStrike" dirty="0">
                <a:solidFill>
                  <a:schemeClr val="tx1">
                    <a:lumMod val="65000"/>
                    <a:lumOff val="35000"/>
                  </a:schemeClr>
                </a:solidFill>
                <a:effectLst/>
                <a:latin typeface="Calibri" panose="020F0502020204030204" pitchFamily="34" charset="0"/>
                <a:cs typeface="Calibri" panose="020F0502020204030204" pitchFamily="34" charset="0"/>
              </a:rPr>
              <a:t>Turnover rates</a:t>
            </a:r>
            <a:r>
              <a:rPr lang="en-GB" sz="2000" dirty="0">
                <a:solidFill>
                  <a:schemeClr val="tx1">
                    <a:lumMod val="65000"/>
                    <a:lumOff val="35000"/>
                  </a:schemeClr>
                </a:solidFill>
                <a:latin typeface="Calibri" panose="020F0502020204030204" pitchFamily="34" charset="0"/>
                <a:cs typeface="Calibri" panose="020F0502020204030204" pitchFamily="34" charset="0"/>
              </a:rPr>
              <a:t> </a:t>
            </a:r>
          </a:p>
          <a:p>
            <a:endParaRPr lang="en-GB" sz="2000" dirty="0">
              <a:solidFill>
                <a:schemeClr val="tx1">
                  <a:lumMod val="65000"/>
                  <a:lumOff val="3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06054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C6A34550-E7B4-4A31-80D4-D80D92EF57B4}"/>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6</a:t>
            </a:fld>
            <a:endParaRPr lang="en-GB" sz="1400" dirty="0">
              <a:solidFill>
                <a:schemeClr val="tx1">
                  <a:lumMod val="65000"/>
                  <a:lumOff val="35000"/>
                </a:schemeClr>
              </a:solidFill>
              <a:latin typeface="Abadi" panose="020B0604020104020204" pitchFamily="34" charset="0"/>
            </a:endParaRPr>
          </a:p>
        </p:txBody>
      </p:sp>
      <p:pic>
        <p:nvPicPr>
          <p:cNvPr id="9" name="Picture 8" descr="A screenshot of a map&#10;&#10;Description automatically generated">
            <a:extLst>
              <a:ext uri="{FF2B5EF4-FFF2-40B4-BE49-F238E27FC236}">
                <a16:creationId xmlns:a16="http://schemas.microsoft.com/office/drawing/2014/main" id="{0E59ACFD-B844-4E6F-871E-383B1FD574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1005" y="1847438"/>
            <a:ext cx="8769990" cy="4554000"/>
          </a:xfrm>
          <a:prstGeom prst="rect">
            <a:avLst/>
          </a:prstGeom>
        </p:spPr>
      </p:pic>
      <p:sp>
        <p:nvSpPr>
          <p:cNvPr id="3" name="TextBox 2">
            <a:extLst>
              <a:ext uri="{FF2B5EF4-FFF2-40B4-BE49-F238E27FC236}">
                <a16:creationId xmlns:a16="http://schemas.microsoft.com/office/drawing/2014/main" id="{3DA4B60C-0086-41F5-9FDA-8D3C5C15DE87}"/>
              </a:ext>
            </a:extLst>
          </p:cNvPr>
          <p:cNvSpPr txBox="1"/>
          <p:nvPr/>
        </p:nvSpPr>
        <p:spPr>
          <a:xfrm rot="16200000">
            <a:off x="983262" y="3956558"/>
            <a:ext cx="1539935" cy="276999"/>
          </a:xfrm>
          <a:prstGeom prst="rect">
            <a:avLst/>
          </a:prstGeom>
          <a:solidFill>
            <a:schemeClr val="bg1"/>
          </a:solidFill>
        </p:spPr>
        <p:txBody>
          <a:bodyPr wrap="square" rtlCol="0">
            <a:spAutoFit/>
          </a:bodyPr>
          <a:lstStyle/>
          <a:p>
            <a:r>
              <a:rPr lang="en-GB" sz="1200" b="1" dirty="0">
                <a:latin typeface="Calibri" panose="020F0502020204030204" pitchFamily="34" charset="0"/>
                <a:cs typeface="Calibri" panose="020F0502020204030204" pitchFamily="34" charset="0"/>
              </a:rPr>
              <a:t>Number Occurrences</a:t>
            </a:r>
          </a:p>
        </p:txBody>
      </p:sp>
    </p:spTree>
    <p:extLst>
      <p:ext uri="{BB962C8B-B14F-4D97-AF65-F5344CB8AC3E}">
        <p14:creationId xmlns:p14="http://schemas.microsoft.com/office/powerpoint/2010/main" val="2539550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917108B2-9B09-4418-B33D-581A4035CCC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7</a:t>
            </a:fld>
            <a:endParaRPr lang="en-GB" sz="1400" dirty="0">
              <a:solidFill>
                <a:schemeClr val="tx1">
                  <a:lumMod val="65000"/>
                  <a:lumOff val="35000"/>
                </a:schemeClr>
              </a:solidFill>
              <a:latin typeface="Abadi" panose="020B0604020104020204" pitchFamily="34" charset="0"/>
            </a:endParaRPr>
          </a:p>
        </p:txBody>
      </p:sp>
      <p:pic>
        <p:nvPicPr>
          <p:cNvPr id="7" name="Content Placeholder 15" descr="A screenshot of a map&#10;&#10;Description automatically generated">
            <a:extLst>
              <a:ext uri="{FF2B5EF4-FFF2-40B4-BE49-F238E27FC236}">
                <a16:creationId xmlns:a16="http://schemas.microsoft.com/office/drawing/2014/main" id="{7E6165EB-088F-488B-852B-630DDCA5E2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0436" y="1828799"/>
            <a:ext cx="8771128" cy="4554590"/>
          </a:xfrm>
          <a:prstGeom prst="rect">
            <a:avLst/>
          </a:prstGeom>
        </p:spPr>
      </p:pic>
      <p:sp>
        <p:nvSpPr>
          <p:cNvPr id="3" name="TextBox 2">
            <a:extLst>
              <a:ext uri="{FF2B5EF4-FFF2-40B4-BE49-F238E27FC236}">
                <a16:creationId xmlns:a16="http://schemas.microsoft.com/office/drawing/2014/main" id="{45DD67A0-232E-46DB-B5DD-B455BE328535}"/>
              </a:ext>
            </a:extLst>
          </p:cNvPr>
          <p:cNvSpPr txBox="1"/>
          <p:nvPr/>
        </p:nvSpPr>
        <p:spPr>
          <a:xfrm rot="16200000">
            <a:off x="1536624" y="3040843"/>
            <a:ext cx="453422" cy="307777"/>
          </a:xfrm>
          <a:prstGeom prst="rect">
            <a:avLst/>
          </a:prstGeom>
          <a:noFill/>
        </p:spPr>
        <p:txBody>
          <a:bodyPr wrap="square" rtlCol="0">
            <a:spAutoFit/>
          </a:bodyPr>
          <a:lstStyle/>
          <a:p>
            <a:r>
              <a:rPr lang="en-GB" sz="1400" b="1" dirty="0">
                <a:latin typeface="Corbel Light" panose="020B0303020204020204" pitchFamily="34" charset="0"/>
              </a:rPr>
              <a:t>s</a:t>
            </a:r>
          </a:p>
        </p:txBody>
      </p:sp>
    </p:spTree>
    <p:extLst>
      <p:ext uri="{BB962C8B-B14F-4D97-AF65-F5344CB8AC3E}">
        <p14:creationId xmlns:p14="http://schemas.microsoft.com/office/powerpoint/2010/main" val="3462957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map&#10;&#10;Description automatically generated">
            <a:extLst>
              <a:ext uri="{FF2B5EF4-FFF2-40B4-BE49-F238E27FC236}">
                <a16:creationId xmlns:a16="http://schemas.microsoft.com/office/drawing/2014/main" id="{A55DD908-19FB-48E7-B665-C21C4D2210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3474" y="1864262"/>
            <a:ext cx="8769990" cy="4554000"/>
          </a:xfrm>
          <a:prstGeom prst="rect">
            <a:avLst/>
          </a:prstGeom>
        </p:spPr>
      </p:pic>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917108B2-9B09-4418-B33D-581A4035CCC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8</a:t>
            </a:fld>
            <a:endParaRPr lang="en-GB" sz="1400" dirty="0">
              <a:solidFill>
                <a:schemeClr val="tx1">
                  <a:lumMod val="65000"/>
                  <a:lumOff val="35000"/>
                </a:schemeClr>
              </a:solidFill>
              <a:latin typeface="Abadi" panose="020B0604020104020204" pitchFamily="34" charset="0"/>
            </a:endParaRPr>
          </a:p>
        </p:txBody>
      </p:sp>
    </p:spTree>
    <p:extLst>
      <p:ext uri="{BB962C8B-B14F-4D97-AF65-F5344CB8AC3E}">
        <p14:creationId xmlns:p14="http://schemas.microsoft.com/office/powerpoint/2010/main" val="2088867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056B2667-437C-48A7-8EA4-5926CE910B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3474" y="1864262"/>
            <a:ext cx="8769990" cy="4554000"/>
          </a:xfrm>
          <a:prstGeom prst="rect">
            <a:avLst/>
          </a:prstGeom>
        </p:spPr>
      </p:pic>
      <p:sp>
        <p:nvSpPr>
          <p:cNvPr id="2" name="Title 1">
            <a:extLst>
              <a:ext uri="{FF2B5EF4-FFF2-40B4-BE49-F238E27FC236}">
                <a16:creationId xmlns:a16="http://schemas.microsoft.com/office/drawing/2014/main" id="{A6C25330-88B9-43CB-ABF4-D0A3BCFE38F9}"/>
              </a:ext>
            </a:extLst>
          </p:cNvPr>
          <p:cNvSpPr>
            <a:spLocks noGrp="1"/>
          </p:cNvSpPr>
          <p:nvPr>
            <p:ph type="title"/>
          </p:nvPr>
        </p:nvSpPr>
        <p:spPr/>
        <p:txBody>
          <a:bodyPr/>
          <a:lstStyle/>
          <a:p>
            <a:r>
              <a:rPr lang="en-US" dirty="0">
                <a:latin typeface="Abadi" panose="020B0604020104020204" pitchFamily="34" charset="0"/>
              </a:rPr>
              <a:t>Results</a:t>
            </a:r>
            <a:r>
              <a:rPr lang="en-US" dirty="0"/>
              <a:t> </a:t>
            </a:r>
            <a:endParaRPr lang="en-GB" dirty="0"/>
          </a:p>
        </p:txBody>
      </p:sp>
      <p:sp>
        <p:nvSpPr>
          <p:cNvPr id="5" name="Slide Number Placeholder 4">
            <a:extLst>
              <a:ext uri="{FF2B5EF4-FFF2-40B4-BE49-F238E27FC236}">
                <a16:creationId xmlns:a16="http://schemas.microsoft.com/office/drawing/2014/main" id="{917108B2-9B09-4418-B33D-581A4035CCCF}"/>
              </a:ext>
            </a:extLst>
          </p:cNvPr>
          <p:cNvSpPr>
            <a:spLocks noGrp="1"/>
          </p:cNvSpPr>
          <p:nvPr>
            <p:ph type="sldNum" sz="quarter" idx="12"/>
          </p:nvPr>
        </p:nvSpPr>
        <p:spPr/>
        <p:txBody>
          <a:bodyPr>
            <a:normAutofit/>
          </a:bodyPr>
          <a:lstStyle/>
          <a:p>
            <a:fld id="{AAD6A446-4A46-4A4E-AA81-5D2E23EDD94D}" type="slidenum">
              <a:rPr lang="en-GB" sz="1400" smtClean="0">
                <a:solidFill>
                  <a:schemeClr val="tx1">
                    <a:lumMod val="65000"/>
                    <a:lumOff val="35000"/>
                  </a:schemeClr>
                </a:solidFill>
                <a:latin typeface="Abadi" panose="020B0604020104020204" pitchFamily="34" charset="0"/>
              </a:rPr>
              <a:t>9</a:t>
            </a:fld>
            <a:endParaRPr lang="en-GB" sz="1400" dirty="0">
              <a:solidFill>
                <a:schemeClr val="tx1">
                  <a:lumMod val="65000"/>
                  <a:lumOff val="35000"/>
                </a:schemeClr>
              </a:solidFill>
              <a:latin typeface="Abadi" panose="020B0604020104020204" pitchFamily="34" charset="0"/>
            </a:endParaRPr>
          </a:p>
        </p:txBody>
      </p:sp>
    </p:spTree>
    <p:extLst>
      <p:ext uri="{BB962C8B-B14F-4D97-AF65-F5344CB8AC3E}">
        <p14:creationId xmlns:p14="http://schemas.microsoft.com/office/powerpoint/2010/main" val="2041643686"/>
      </p:ext>
    </p:extLst>
  </p:cSld>
  <p:clrMapOvr>
    <a:masterClrMapping/>
  </p:clrMapOvr>
</p:sld>
</file>

<file path=ppt/theme/theme1.xml><?xml version="1.0" encoding="utf-8"?>
<a:theme xmlns:a="http://schemas.openxmlformats.org/drawingml/2006/main" name="View">
  <a:themeElements>
    <a:clrScheme name="Custom 13">
      <a:dk1>
        <a:srgbClr val="000000"/>
      </a:dk1>
      <a:lt1>
        <a:srgbClr val="FFFFFF"/>
      </a:lt1>
      <a:dk2>
        <a:srgbClr val="FFFFFF"/>
      </a:dk2>
      <a:lt2>
        <a:srgbClr val="D6D3CC"/>
      </a:lt2>
      <a:accent1>
        <a:srgbClr val="6F6F74"/>
      </a:accent1>
      <a:accent2>
        <a:srgbClr val="D7DFE5"/>
      </a:accent2>
      <a:accent3>
        <a:srgbClr val="A7B789"/>
      </a:accent3>
      <a:accent4>
        <a:srgbClr val="B9A489"/>
      </a:accent4>
      <a:accent5>
        <a:srgbClr val="8D6374"/>
      </a:accent5>
      <a:accent6>
        <a:srgbClr val="9B7362"/>
      </a:accent6>
      <a:hlink>
        <a:srgbClr val="67AABF"/>
      </a:hlink>
      <a:folHlink>
        <a:srgbClr val="FFFFFF"/>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23C5FE65-18CC-4A65-9EBC-B05E331504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386</TotalTime>
  <Words>541</Words>
  <Application>Microsoft Office PowerPoint</Application>
  <PresentationFormat>Widescreen</PresentationFormat>
  <Paragraphs>86</Paragraphs>
  <Slides>18</Slides>
  <Notes>0</Notes>
  <HiddenSlides>2</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&amp;quot</vt:lpstr>
      <vt:lpstr>Abadi</vt:lpstr>
      <vt:lpstr>Arial</vt:lpstr>
      <vt:lpstr>Calibri</vt:lpstr>
      <vt:lpstr>Century Schoolbook</vt:lpstr>
      <vt:lpstr>Corbel Light</vt:lpstr>
      <vt:lpstr>Wingdings 2</vt:lpstr>
      <vt:lpstr>View</vt:lpstr>
      <vt:lpstr>The Geographical Distribution of Rudists and Corals</vt:lpstr>
      <vt:lpstr>Introduction </vt:lpstr>
      <vt:lpstr>Objective </vt:lpstr>
      <vt:lpstr>Hypothesis  </vt:lpstr>
      <vt:lpstr>Material and methods </vt:lpstr>
      <vt:lpstr>Results </vt:lpstr>
      <vt:lpstr>Results </vt:lpstr>
      <vt:lpstr>Results </vt:lpstr>
      <vt:lpstr>Results </vt:lpstr>
      <vt:lpstr>Results </vt:lpstr>
      <vt:lpstr>Results </vt:lpstr>
      <vt:lpstr>Results </vt:lpstr>
      <vt:lpstr>Results </vt:lpstr>
      <vt:lpstr>Results </vt:lpstr>
      <vt:lpstr>Results </vt:lpstr>
      <vt:lpstr>Implication and summary   </vt:lpstr>
      <vt:lpstr>References </vt:lpstr>
      <vt:lpstr>Thank you for your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Geographic Distribution of Rudists and Corals</dc:title>
  <dc:creator>NAJAT ISSA</dc:creator>
  <cp:lastModifiedBy>NAJAT ISSA</cp:lastModifiedBy>
  <cp:revision>17</cp:revision>
  <dcterms:created xsi:type="dcterms:W3CDTF">2020-07-27T08:07:57Z</dcterms:created>
  <dcterms:modified xsi:type="dcterms:W3CDTF">2020-08-04T09:00:24Z</dcterms:modified>
</cp:coreProperties>
</file>

<file path=docProps/thumbnail.jpeg>
</file>